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1" r:id="rId2"/>
    <p:sldMasterId id="2147483739" r:id="rId3"/>
    <p:sldMasterId id="2147483789" r:id="rId4"/>
    <p:sldMasterId id="2147483801" r:id="rId5"/>
    <p:sldMasterId id="2147483812" r:id="rId6"/>
  </p:sldMasterIdLst>
  <p:notesMasterIdLst>
    <p:notesMasterId r:id="rId65"/>
  </p:notesMasterIdLst>
  <p:handoutMasterIdLst>
    <p:handoutMasterId r:id="rId66"/>
  </p:handoutMasterIdLst>
  <p:sldIdLst>
    <p:sldId id="256" r:id="rId7"/>
    <p:sldId id="505" r:id="rId8"/>
    <p:sldId id="785" r:id="rId9"/>
    <p:sldId id="786" r:id="rId10"/>
    <p:sldId id="489" r:id="rId11"/>
    <p:sldId id="321" r:id="rId12"/>
    <p:sldId id="388" r:id="rId13"/>
    <p:sldId id="607" r:id="rId14"/>
    <p:sldId id="611" r:id="rId15"/>
    <p:sldId id="751" r:id="rId16"/>
    <p:sldId id="715" r:id="rId17"/>
    <p:sldId id="734" r:id="rId18"/>
    <p:sldId id="624" r:id="rId19"/>
    <p:sldId id="625" r:id="rId20"/>
    <p:sldId id="684" r:id="rId21"/>
    <p:sldId id="782" r:id="rId22"/>
    <p:sldId id="775" r:id="rId23"/>
    <p:sldId id="738" r:id="rId24"/>
    <p:sldId id="764" r:id="rId25"/>
    <p:sldId id="745" r:id="rId26"/>
    <p:sldId id="683" r:id="rId27"/>
    <p:sldId id="676" r:id="rId28"/>
    <p:sldId id="678" r:id="rId29"/>
    <p:sldId id="481" r:id="rId30"/>
    <p:sldId id="709" r:id="rId31"/>
    <p:sldId id="771" r:id="rId32"/>
    <p:sldId id="760" r:id="rId33"/>
    <p:sldId id="731" r:id="rId34"/>
    <p:sldId id="495" r:id="rId35"/>
    <p:sldId id="677" r:id="rId36"/>
    <p:sldId id="690" r:id="rId37"/>
    <p:sldId id="490" r:id="rId38"/>
    <p:sldId id="467" r:id="rId39"/>
    <p:sldId id="752" r:id="rId40"/>
    <p:sldId id="686" r:id="rId41"/>
    <p:sldId id="494" r:id="rId42"/>
    <p:sldId id="692" r:id="rId43"/>
    <p:sldId id="779" r:id="rId44"/>
    <p:sldId id="698" r:id="rId45"/>
    <p:sldId id="483" r:id="rId46"/>
    <p:sldId id="701" r:id="rId47"/>
    <p:sldId id="699" r:id="rId48"/>
    <p:sldId id="700" r:id="rId49"/>
    <p:sldId id="522" r:id="rId50"/>
    <p:sldId id="748" r:id="rId51"/>
    <p:sldId id="703" r:id="rId52"/>
    <p:sldId id="704" r:id="rId53"/>
    <p:sldId id="749" r:id="rId54"/>
    <p:sldId id="705" r:id="rId55"/>
    <p:sldId id="706" r:id="rId56"/>
    <p:sldId id="484" r:id="rId57"/>
    <p:sldId id="787" r:id="rId58"/>
    <p:sldId id="510" r:id="rId59"/>
    <p:sldId id="780" r:id="rId60"/>
    <p:sldId id="781" r:id="rId61"/>
    <p:sldId id="503" r:id="rId62"/>
    <p:sldId id="504" r:id="rId63"/>
    <p:sldId id="514" r:id="rId64"/>
  </p:sldIdLst>
  <p:sldSz cx="9144000" cy="6858000" type="screen4x3"/>
  <p:notesSz cx="6934200" cy="9220200"/>
  <p:custShowLst>
    <p:custShow name="Instructor Led" id="0">
      <p:sldLst>
        <p:sld r:id="rId9"/>
        <p:sld r:id="rId11"/>
        <p:sld r:id="rId12"/>
        <p:sld r:id="rId13"/>
        <p:sld r:id="rId14"/>
        <p:sld r:id="rId15"/>
        <p:sld r:id="rId16"/>
        <p:sld r:id="rId17"/>
        <p:sld r:id="rId18"/>
        <p:sld r:id="rId19"/>
        <p:sld r:id="rId20"/>
        <p:sld r:id="rId21"/>
        <p:sld r:id="rId22"/>
        <p:sld r:id="rId23"/>
        <p:sld r:id="rId24"/>
        <p:sld r:id="rId25"/>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9"/>
        <p:sld r:id="rId60"/>
        <p:sld r:id="rId61"/>
        <p:sld r:id="rId62"/>
        <p:sld r:id="rId63"/>
        <p:sld r:id="rId64"/>
      </p:sldLst>
    </p:custShow>
    <p:custShow name="Leader Led" id="1">
      <p:sldLst>
        <p:sld r:id="rId10"/>
        <p:sld r:id="rId11"/>
        <p:sld r:id="rId12"/>
        <p:sld r:id="rId13"/>
        <p:sld r:id="rId14"/>
        <p:sld r:id="rId15"/>
        <p:sld r:id="rId16"/>
        <p:sld r:id="rId17"/>
        <p:sld r:id="rId18"/>
        <p:sld r:id="rId19"/>
        <p:sld r:id="rId20"/>
        <p:sld r:id="rId21"/>
        <p:sld r:id="rId22"/>
        <p:sld r:id="rId23"/>
        <p:sld r:id="rId24"/>
        <p:sld r:id="rId25"/>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9"/>
        <p:sld r:id="rId60"/>
        <p:sld r:id="rId61"/>
        <p:sld r:id="rId62"/>
        <p:sld r:id="rId63"/>
        <p:sld r:id="rId64"/>
      </p:sldLst>
    </p:custShow>
    <p:custShow name="Session 1" id="2">
      <p:sldLst>
        <p:sld r:id="rId11"/>
        <p:sld r:id="rId12"/>
        <p:sld r:id="rId13"/>
        <p:sld r:id="rId14"/>
        <p:sld r:id="rId15"/>
        <p:sld r:id="rId16"/>
        <p:sld r:id="rId17"/>
        <p:sld r:id="rId18"/>
      </p:sldLst>
    </p:custShow>
    <p:custShow name="Session 2" id="3">
      <p:sldLst>
        <p:sld r:id="rId19"/>
        <p:sld r:id="rId20"/>
        <p:sld r:id="rId21"/>
        <p:sld r:id="rId22"/>
        <p:sld r:id="rId23"/>
        <p:sld r:id="rId24"/>
        <p:sld r:id="rId25"/>
        <p:sld r:id="rId26"/>
        <p:sld r:id="rId27"/>
        <p:sld r:id="rId28"/>
        <p:sld r:id="rId29"/>
      </p:sldLst>
    </p:custShow>
    <p:custShow name="Session 3" id="4">
      <p:sldLst>
        <p:sld r:id="rId30"/>
        <p:sld r:id="rId31"/>
        <p:sld r:id="rId32"/>
        <p:sld r:id="rId33"/>
        <p:sld r:id="rId34"/>
        <p:sld r:id="rId35"/>
        <p:sld r:id="rId36"/>
        <p:sld r:id="rId37"/>
      </p:sldLst>
    </p:custShow>
    <p:custShow name="Session 4" id="5">
      <p:sldLst>
        <p:sld r:id="rId38"/>
        <p:sld r:id="rId39"/>
        <p:sld r:id="rId40"/>
        <p:sld r:id="rId41"/>
        <p:sld r:id="rId42"/>
        <p:sld r:id="rId43"/>
        <p:sld r:id="rId44"/>
        <p:sld r:id="rId45"/>
      </p:sldLst>
    </p:custShow>
    <p:custShow name="Session 5" id="6">
      <p:sldLst>
        <p:sld r:id="rId46"/>
        <p:sld r:id="rId47"/>
        <p:sld r:id="rId48"/>
        <p:sld r:id="rId49"/>
        <p:sld r:id="rId50"/>
        <p:sld r:id="rId51"/>
        <p:sld r:id="rId52"/>
        <p:sld r:id="rId53"/>
        <p:sld r:id="rId54"/>
        <p:sld r:id="rId55"/>
        <p:sld r:id="rId56"/>
      </p:sldLst>
    </p:custShow>
    <p:custShow name="Session 6" id="7">
      <p:sldLst>
        <p:sld r:id="rId5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E77DA8"/>
    <a:srgbClr val="D04500"/>
    <a:srgbClr val="FA5300"/>
    <a:srgbClr val="961B4E"/>
    <a:srgbClr val="8FE7FF"/>
    <a:srgbClr val="0091B5"/>
    <a:srgbClr val="00AEDE"/>
    <a:srgbClr val="003D4D"/>
    <a:srgbClr val="FF99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6" autoAdjust="0"/>
    <p:restoredTop sz="99333" autoAdjust="0"/>
  </p:normalViewPr>
  <p:slideViewPr>
    <p:cSldViewPr snapToGrid="0">
      <p:cViewPr>
        <p:scale>
          <a:sx n="100" d="100"/>
          <a:sy n="100" d="100"/>
        </p:scale>
        <p:origin x="-414" y="432"/>
      </p:cViewPr>
      <p:guideLst>
        <p:guide orient="horz" pos="2160"/>
        <p:guide pos="2880"/>
      </p:guideLst>
    </p:cSldViewPr>
  </p:slideViewPr>
  <p:outlineViewPr>
    <p:cViewPr>
      <p:scale>
        <a:sx n="33" d="100"/>
        <a:sy n="33" d="100"/>
      </p:scale>
      <p:origin x="0" y="250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2" d="100"/>
          <a:sy n="72" d="100"/>
        </p:scale>
        <p:origin x="-2190" y="-96"/>
      </p:cViewPr>
      <p:guideLst>
        <p:guide orient="horz" pos="2904"/>
        <p:guide pos="218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04610" cy="460379"/>
          </a:xfrm>
          <a:prstGeom prst="rect">
            <a:avLst/>
          </a:prstGeom>
        </p:spPr>
        <p:txBody>
          <a:bodyPr vert="horz" lIns="90718" tIns="45359" rIns="90718" bIns="45359" rtlCol="0"/>
          <a:lstStyle>
            <a:lvl1pPr algn="l">
              <a:defRPr sz="1200"/>
            </a:lvl1pPr>
          </a:lstStyle>
          <a:p>
            <a:endParaRPr lang="en-US"/>
          </a:p>
        </p:txBody>
      </p:sp>
      <p:sp>
        <p:nvSpPr>
          <p:cNvPr id="3" name="Date Placeholder 2"/>
          <p:cNvSpPr>
            <a:spLocks noGrp="1"/>
          </p:cNvSpPr>
          <p:nvPr>
            <p:ph type="dt" sz="quarter" idx="1"/>
          </p:nvPr>
        </p:nvSpPr>
        <p:spPr>
          <a:xfrm>
            <a:off x="3928018" y="0"/>
            <a:ext cx="3004610" cy="460379"/>
          </a:xfrm>
          <a:prstGeom prst="rect">
            <a:avLst/>
          </a:prstGeom>
        </p:spPr>
        <p:txBody>
          <a:bodyPr vert="horz" lIns="90718" tIns="45359" rIns="90718" bIns="45359" rtlCol="0"/>
          <a:lstStyle>
            <a:lvl1pPr algn="r">
              <a:defRPr sz="1200"/>
            </a:lvl1pPr>
          </a:lstStyle>
          <a:p>
            <a:fld id="{1452EFBE-83F7-446F-988B-F6C5A5F03A42}" type="datetimeFigureOut">
              <a:rPr lang="en-US" smtClean="0"/>
              <a:pPr/>
              <a:t>4/6/2016</a:t>
            </a:fld>
            <a:endParaRPr lang="en-US"/>
          </a:p>
        </p:txBody>
      </p:sp>
      <p:sp>
        <p:nvSpPr>
          <p:cNvPr id="4" name="Footer Placeholder 3"/>
          <p:cNvSpPr>
            <a:spLocks noGrp="1"/>
          </p:cNvSpPr>
          <p:nvPr>
            <p:ph type="ftr" sz="quarter" idx="2"/>
          </p:nvPr>
        </p:nvSpPr>
        <p:spPr>
          <a:xfrm>
            <a:off x="1" y="8758245"/>
            <a:ext cx="3004610" cy="460379"/>
          </a:xfrm>
          <a:prstGeom prst="rect">
            <a:avLst/>
          </a:prstGeom>
        </p:spPr>
        <p:txBody>
          <a:bodyPr vert="horz" lIns="90718" tIns="45359" rIns="90718" bIns="45359" rtlCol="0" anchor="b"/>
          <a:lstStyle>
            <a:lvl1pPr algn="l">
              <a:defRPr sz="1200"/>
            </a:lvl1pPr>
          </a:lstStyle>
          <a:p>
            <a:endParaRPr lang="en-US"/>
          </a:p>
        </p:txBody>
      </p:sp>
      <p:sp>
        <p:nvSpPr>
          <p:cNvPr id="5" name="Slide Number Placeholder 4"/>
          <p:cNvSpPr>
            <a:spLocks noGrp="1"/>
          </p:cNvSpPr>
          <p:nvPr>
            <p:ph type="sldNum" sz="quarter" idx="3"/>
          </p:nvPr>
        </p:nvSpPr>
        <p:spPr>
          <a:xfrm>
            <a:off x="3928018" y="8758245"/>
            <a:ext cx="3004610" cy="460379"/>
          </a:xfrm>
          <a:prstGeom prst="rect">
            <a:avLst/>
          </a:prstGeom>
        </p:spPr>
        <p:txBody>
          <a:bodyPr vert="horz" lIns="90718" tIns="45359" rIns="90718" bIns="45359" rtlCol="0" anchor="b"/>
          <a:lstStyle>
            <a:lvl1pPr algn="r">
              <a:defRPr sz="1200"/>
            </a:lvl1pPr>
          </a:lstStyle>
          <a:p>
            <a:fld id="{CF909C97-7A03-46B4-B768-7204CFC7C6DF}"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04820" cy="461010"/>
          </a:xfrm>
          <a:prstGeom prst="rect">
            <a:avLst/>
          </a:prstGeom>
        </p:spPr>
        <p:txBody>
          <a:bodyPr vert="horz" lIns="92296" tIns="46149" rIns="92296" bIns="46149" rtlCol="0"/>
          <a:lstStyle>
            <a:lvl1pPr algn="l">
              <a:defRPr sz="1200"/>
            </a:lvl1pPr>
          </a:lstStyle>
          <a:p>
            <a:endParaRPr lang="en-US"/>
          </a:p>
        </p:txBody>
      </p:sp>
      <p:sp>
        <p:nvSpPr>
          <p:cNvPr id="3" name="Date Placeholder 2"/>
          <p:cNvSpPr>
            <a:spLocks noGrp="1"/>
          </p:cNvSpPr>
          <p:nvPr>
            <p:ph type="dt" idx="1"/>
          </p:nvPr>
        </p:nvSpPr>
        <p:spPr>
          <a:xfrm>
            <a:off x="3927776" y="0"/>
            <a:ext cx="3004820" cy="461010"/>
          </a:xfrm>
          <a:prstGeom prst="rect">
            <a:avLst/>
          </a:prstGeom>
        </p:spPr>
        <p:txBody>
          <a:bodyPr vert="horz" lIns="92296" tIns="46149" rIns="92296" bIns="46149" rtlCol="0"/>
          <a:lstStyle>
            <a:lvl1pPr algn="r">
              <a:defRPr sz="1200"/>
            </a:lvl1pPr>
          </a:lstStyle>
          <a:p>
            <a:fld id="{D52D9405-97B9-4AA1-9C8D-227420D5F751}" type="datetimeFigureOut">
              <a:rPr lang="en-US" smtClean="0"/>
              <a:pPr/>
              <a:t>4/6/2016</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296" tIns="46149" rIns="92296" bIns="46149" rtlCol="0" anchor="ctr"/>
          <a:lstStyle/>
          <a:p>
            <a:endParaRPr lang="en-US"/>
          </a:p>
        </p:txBody>
      </p:sp>
      <p:sp>
        <p:nvSpPr>
          <p:cNvPr id="5" name="Notes Placeholder 4"/>
          <p:cNvSpPr>
            <a:spLocks noGrp="1"/>
          </p:cNvSpPr>
          <p:nvPr>
            <p:ph type="body" sz="quarter" idx="3"/>
          </p:nvPr>
        </p:nvSpPr>
        <p:spPr>
          <a:xfrm>
            <a:off x="693420" y="4379596"/>
            <a:ext cx="5547360" cy="4149090"/>
          </a:xfrm>
          <a:prstGeom prst="rect">
            <a:avLst/>
          </a:prstGeom>
        </p:spPr>
        <p:txBody>
          <a:bodyPr vert="horz" lIns="92296" tIns="46149" rIns="92296" bIns="4614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8757591"/>
            <a:ext cx="3004820" cy="461010"/>
          </a:xfrm>
          <a:prstGeom prst="rect">
            <a:avLst/>
          </a:prstGeom>
        </p:spPr>
        <p:txBody>
          <a:bodyPr vert="horz" lIns="92296" tIns="46149" rIns="92296" bIns="46149" rtlCol="0" anchor="b"/>
          <a:lstStyle>
            <a:lvl1pPr algn="l">
              <a:defRPr sz="1200"/>
            </a:lvl1pPr>
          </a:lstStyle>
          <a:p>
            <a:endParaRPr lang="en-US"/>
          </a:p>
        </p:txBody>
      </p:sp>
      <p:sp>
        <p:nvSpPr>
          <p:cNvPr id="7" name="Slide Number Placeholder 6"/>
          <p:cNvSpPr>
            <a:spLocks noGrp="1"/>
          </p:cNvSpPr>
          <p:nvPr>
            <p:ph type="sldNum" sz="quarter" idx="5"/>
          </p:nvPr>
        </p:nvSpPr>
        <p:spPr>
          <a:xfrm>
            <a:off x="3927776" y="8757591"/>
            <a:ext cx="3004820" cy="461010"/>
          </a:xfrm>
          <a:prstGeom prst="rect">
            <a:avLst/>
          </a:prstGeom>
        </p:spPr>
        <p:txBody>
          <a:bodyPr vert="horz" lIns="92296" tIns="46149" rIns="92296" bIns="46149" rtlCol="0" anchor="b"/>
          <a:lstStyle>
            <a:lvl1pPr algn="r">
              <a:defRPr sz="1200"/>
            </a:lvl1pPr>
          </a:lstStyle>
          <a:p>
            <a:fld id="{52B9CA2E-DE30-4197-9497-66186EF9872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a:t>
            </a:r>
            <a:r>
              <a:rPr lang="en-US" b="0" baseline="0" dirty="0" smtClean="0"/>
              <a:t>  Course is approximately 2 hours with breaks</a:t>
            </a:r>
          </a:p>
          <a:p>
            <a:r>
              <a:rPr lang="en-US" sz="1200" b="0" baseline="0" dirty="0" smtClean="0"/>
              <a:t>Preparation needed for class  </a:t>
            </a:r>
          </a:p>
          <a:p>
            <a:pPr>
              <a:buFont typeface="Arial" pitchFamily="34" charset="0"/>
              <a:buChar char="•"/>
            </a:pPr>
            <a:r>
              <a:rPr lang="en-US" sz="1200" b="0" baseline="0" dirty="0" smtClean="0"/>
              <a:t> Review roster of scheduled attendees</a:t>
            </a:r>
          </a:p>
          <a:p>
            <a:pPr>
              <a:buFont typeface="Arial" pitchFamily="34" charset="0"/>
              <a:buChar char="•"/>
            </a:pPr>
            <a:r>
              <a:rPr lang="en-US" sz="1200" b="0" baseline="0" dirty="0" smtClean="0"/>
              <a:t> Before presenting this module refer to the Instructor/Leader Guide (put in the link) and familiarize yourself with the module materials, including speaker notes</a:t>
            </a:r>
          </a:p>
          <a:p>
            <a:pPr>
              <a:buFont typeface="Arial" pitchFamily="34" charset="0"/>
              <a:buChar char="•"/>
            </a:pPr>
            <a:r>
              <a:rPr lang="en-US" sz="1200" b="0" baseline="0" dirty="0" smtClean="0"/>
              <a:t> Create the Poll Questions (review sections to see which items to include) – for sure use Polling for CASE STUDIES (reference Case Studies)</a:t>
            </a:r>
          </a:p>
          <a:p>
            <a:pPr>
              <a:buFont typeface="Arial" pitchFamily="34" charset="0"/>
              <a:buChar char="•"/>
            </a:pPr>
            <a:r>
              <a:rPr lang="en-US" sz="1200" b="0" baseline="0" dirty="0" smtClean="0"/>
              <a:t> Open associated </a:t>
            </a:r>
            <a:r>
              <a:rPr lang="en-US" sz="1200" b="0" baseline="0" dirty="0" err="1" smtClean="0"/>
              <a:t>Skillport</a:t>
            </a:r>
            <a:r>
              <a:rPr lang="en-US" sz="1200" b="0" baseline="0" dirty="0" smtClean="0"/>
              <a:t> courses and videos before beginning class (reference </a:t>
            </a:r>
            <a:r>
              <a:rPr lang="en-US" sz="1200" b="0" baseline="0" dirty="0" err="1" smtClean="0"/>
              <a:t>Skillport</a:t>
            </a:r>
            <a:r>
              <a:rPr lang="en-US" sz="1200" b="0" baseline="0" dirty="0" smtClean="0"/>
              <a:t> and course/video IDs)</a:t>
            </a:r>
          </a:p>
          <a:p>
            <a:pPr>
              <a:buFont typeface="Arial" pitchFamily="34" charset="0"/>
              <a:buChar char="•"/>
            </a:pPr>
            <a:r>
              <a:rPr lang="en-US" sz="1200" b="0" baseline="0" dirty="0" smtClean="0"/>
              <a:t> Obtain easel pad, pens/markers for documenting discussion</a:t>
            </a:r>
          </a:p>
          <a:p>
            <a:pPr>
              <a:buFont typeface="Arial" pitchFamily="34" charset="0"/>
              <a:buChar char="•"/>
            </a:pPr>
            <a:r>
              <a:rPr lang="en-US" sz="1200" b="0" baseline="0" dirty="0" smtClean="0"/>
              <a:t> Print copies of Action Plan to handout (see References for location)</a:t>
            </a:r>
          </a:p>
          <a:p>
            <a:pPr>
              <a:buFont typeface="Arial" pitchFamily="34" charset="0"/>
              <a:buChar char="•"/>
            </a:pPr>
            <a:r>
              <a:rPr lang="en-US" sz="1200" b="0" baseline="0" dirty="0" smtClean="0"/>
              <a:t> Take attendance, add/remove names on roster as needed</a:t>
            </a:r>
          </a:p>
          <a:p>
            <a:endParaRPr lang="en-US" b="1" dirty="0" smtClean="0"/>
          </a:p>
          <a:p>
            <a:r>
              <a:rPr lang="en-US" b="1" dirty="0" smtClean="0"/>
              <a:t>Say:</a:t>
            </a:r>
            <a:r>
              <a:rPr lang="en-US" b="1" baseline="0" dirty="0" smtClean="0"/>
              <a:t>  </a:t>
            </a:r>
            <a:r>
              <a:rPr lang="en-US" b="0" baseline="0" dirty="0" smtClean="0"/>
              <a:t>The next topic we are covering today is</a:t>
            </a:r>
            <a:r>
              <a:rPr lang="en-US" baseline="0" dirty="0" smtClean="0"/>
              <a:t> Active Listening.  Take a few minutes and look at your results.  How did you do on Active Listening?</a:t>
            </a:r>
            <a:endParaRPr lang="en-US" sz="1200"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Read slide</a:t>
            </a:r>
          </a:p>
          <a:p>
            <a:r>
              <a:rPr lang="en-US" b="1" dirty="0" smtClean="0"/>
              <a:t>Active</a:t>
            </a:r>
            <a:r>
              <a:rPr lang="en-US" b="1" baseline="0" dirty="0" smtClean="0"/>
              <a:t> Listening is</a:t>
            </a:r>
            <a:r>
              <a:rPr lang="en-US" b="0" dirty="0" smtClean="0"/>
              <a:t> and </a:t>
            </a:r>
            <a:r>
              <a:rPr lang="en-US" b="1" dirty="0" smtClean="0"/>
              <a:t>Active Listening is not</a:t>
            </a:r>
            <a:r>
              <a:rPr lang="en-US" b="0" dirty="0" smtClean="0"/>
              <a:t> will be visible when</a:t>
            </a:r>
            <a:r>
              <a:rPr lang="en-US" b="0" baseline="0" dirty="0" smtClean="0"/>
              <a:t> slide appears. There are 5 items under each heading.  Each item will appear with a mouse click. The items under Active Listening is header will appear first.  Continue mouse clicks to reveal the list under Active Listening is not.</a:t>
            </a:r>
          </a:p>
          <a:p>
            <a:endParaRPr lang="en-US" b="0" dirty="0" smtClean="0"/>
          </a:p>
          <a:p>
            <a:r>
              <a:rPr lang="en-US" b="1" dirty="0" smtClean="0"/>
              <a:t>Say:  </a:t>
            </a:r>
            <a:r>
              <a:rPr lang="en-US" b="0" dirty="0" smtClean="0"/>
              <a:t>We</a:t>
            </a:r>
            <a:r>
              <a:rPr lang="en-US" b="0" baseline="0" dirty="0" smtClean="0"/>
              <a:t> saw the formal definition for Active Listening, there is also an informal definition for Active Listening.  This definition is more centered around behaviors exhibited/observations when engaged  in Active Listening.  These are grouped into two categories What Active Listening is and What Active Listening is not.</a:t>
            </a:r>
          </a:p>
          <a:p>
            <a:endParaRPr lang="en-US" b="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Active Listening is…</a:t>
            </a:r>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80% listening and 20% speaking – 80% makes up body language and tone 20% words that you say</a:t>
            </a:r>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Twice as important as being a good speaker – while being engaging to your audience is important – what is more important is the</a:t>
            </a:r>
            <a:r>
              <a:rPr lang="en-US" kern="0" baseline="0" dirty="0" smtClean="0"/>
              <a:t> audience listening to the speaker</a:t>
            </a:r>
            <a:endParaRPr lang="en-US" kern="0" dirty="0" smtClean="0"/>
          </a:p>
          <a:p>
            <a:pPr marL="339725" marR="0" lvl="1" indent="-225425" algn="l" defTabSz="820738" rtl="0" eaLnBrk="1" fontAlgn="base" latinLnBrk="0" hangingPunct="1">
              <a:lnSpc>
                <a:spcPct val="100000"/>
              </a:lnSpc>
              <a:spcBef>
                <a:spcPts val="576"/>
              </a:spcBef>
              <a:spcAft>
                <a:spcPct val="0"/>
              </a:spcAft>
              <a:buClr>
                <a:schemeClr val="hlink"/>
              </a:buClr>
              <a:buSzTx/>
              <a:buFont typeface="Wingdings" pitchFamily="2" charset="2"/>
              <a:buChar char="§"/>
              <a:tabLst/>
              <a:defRPr/>
            </a:pPr>
            <a:r>
              <a:rPr lang="en-US" kern="0" dirty="0" smtClean="0"/>
              <a:t>Seeing with ears and listening with eyes – </a:t>
            </a:r>
            <a:r>
              <a:rPr lang="en-US" b="0" baseline="0" dirty="0" smtClean="0"/>
              <a:t>In addition to listening, you really need to pay attention to the speaker’s body language. Most people will give off true signals of what they are thinking or feeling, even if their words don’t reflect it.  Active Listening is really about looking at the whole package as well as listening to what is being said and how it is being said.</a:t>
            </a:r>
            <a:endParaRPr lang="en-US" kern="0" dirty="0" smtClean="0"/>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Dynamic engagement with the speaker – actively</a:t>
            </a:r>
            <a:r>
              <a:rPr lang="en-US" kern="0" baseline="0" dirty="0" smtClean="0"/>
              <a:t> listening is a two way street – requires both parties to be engaged</a:t>
            </a:r>
            <a:endParaRPr lang="en-US" kern="0" dirty="0" smtClean="0"/>
          </a:p>
          <a:p>
            <a:pPr marL="339725" lvl="1" indent="-225425" defTabSz="820738" fontAlgn="base">
              <a:spcBef>
                <a:spcPts val="576"/>
              </a:spcBef>
              <a:spcAft>
                <a:spcPct val="0"/>
              </a:spcAft>
              <a:buClr>
                <a:schemeClr val="hlink"/>
              </a:buClr>
              <a:buFont typeface="Wingdings" pitchFamily="2" charset="2"/>
              <a:buChar char="§"/>
              <a:defRPr/>
            </a:pPr>
            <a:r>
              <a:rPr lang="en-US" kern="0" dirty="0" smtClean="0"/>
              <a:t>Like a dance – must follow and respond to the other person</a:t>
            </a:r>
          </a:p>
          <a:p>
            <a:pPr marL="339725" lvl="1" indent="-225425" defTabSz="820738" fontAlgn="base">
              <a:spcBef>
                <a:spcPts val="576"/>
              </a:spcBef>
              <a:spcAft>
                <a:spcPct val="0"/>
              </a:spcAft>
              <a:buClr>
                <a:schemeClr val="hlink"/>
              </a:buClr>
              <a:buFont typeface="Wingdings" pitchFamily="2" charset="2"/>
              <a:buChar char="§"/>
              <a:defRPr/>
            </a:pPr>
            <a:endParaRPr lang="en-US" kern="0" dirty="0" smtClean="0"/>
          </a:p>
          <a:p>
            <a:pPr marL="339725" lvl="1" indent="-225425" defTabSz="820738" fontAlgn="base">
              <a:spcBef>
                <a:spcPts val="576"/>
              </a:spcBef>
              <a:spcAft>
                <a:spcPct val="0"/>
              </a:spcAft>
              <a:buClr>
                <a:schemeClr val="hlink"/>
              </a:buClr>
              <a:buFont typeface="Wingdings" pitchFamily="2" charset="2"/>
              <a:buNone/>
              <a:defRPr/>
            </a:pPr>
            <a:r>
              <a:rPr lang="en-US" kern="0" dirty="0" smtClean="0"/>
              <a:t>Active Listening is not…</a:t>
            </a:r>
          </a:p>
          <a:p>
            <a:pPr lvl="1" indent="-219075">
              <a:spcBef>
                <a:spcPts val="600"/>
              </a:spcBef>
              <a:buClr>
                <a:srgbClr val="0038A8"/>
              </a:buClr>
              <a:buFont typeface="Wingdings" pitchFamily="2" charset="2"/>
              <a:buChar char="§"/>
            </a:pPr>
            <a:r>
              <a:rPr lang="en-US" dirty="0" smtClean="0"/>
              <a:t>Easy – requires</a:t>
            </a:r>
            <a:r>
              <a:rPr lang="en-US" baseline="0" dirty="0" smtClean="0"/>
              <a:t> work and practice</a:t>
            </a:r>
            <a:endParaRPr lang="en-US" dirty="0" smtClean="0"/>
          </a:p>
          <a:p>
            <a:pPr lvl="1" indent="-219075">
              <a:spcBef>
                <a:spcPts val="600"/>
              </a:spcBef>
              <a:buClr>
                <a:srgbClr val="0038A8"/>
              </a:buClr>
              <a:buFont typeface="Wingdings" pitchFamily="2" charset="2"/>
              <a:buChar char="§"/>
            </a:pPr>
            <a:r>
              <a:rPr lang="en-US" dirty="0" smtClean="0"/>
              <a:t>Automatic – requires</a:t>
            </a:r>
            <a:r>
              <a:rPr lang="en-US" baseline="0" dirty="0" smtClean="0"/>
              <a:t> awareness, persistence and practice</a:t>
            </a:r>
            <a:endParaRPr lang="en-US" dirty="0" smtClean="0"/>
          </a:p>
          <a:p>
            <a:pPr lvl="1" indent="-219075">
              <a:spcBef>
                <a:spcPts val="600"/>
              </a:spcBef>
              <a:buClr>
                <a:srgbClr val="0038A8"/>
              </a:buClr>
              <a:buFont typeface="Wingdings" pitchFamily="2" charset="2"/>
              <a:buChar char="§"/>
            </a:pPr>
            <a:r>
              <a:rPr lang="en-US" dirty="0" smtClean="0"/>
              <a:t>Simultaneous – it’s a give and take</a:t>
            </a:r>
          </a:p>
          <a:p>
            <a:pPr lvl="1" indent="-219075">
              <a:spcBef>
                <a:spcPts val="600"/>
              </a:spcBef>
              <a:buClr>
                <a:srgbClr val="0038A8"/>
              </a:buClr>
              <a:buFont typeface="Wingdings" pitchFamily="2" charset="2"/>
              <a:buChar char="§"/>
            </a:pPr>
            <a:r>
              <a:rPr lang="en-US" dirty="0" smtClean="0"/>
              <a:t>Effortless – requires work and practice</a:t>
            </a:r>
          </a:p>
          <a:p>
            <a:pPr lvl="1" indent="-219075">
              <a:spcBef>
                <a:spcPts val="600"/>
              </a:spcBef>
              <a:buClr>
                <a:srgbClr val="0038A8"/>
              </a:buClr>
              <a:buFont typeface="Wingdings" pitchFamily="2" charset="2"/>
              <a:buChar char="§"/>
            </a:pPr>
            <a:r>
              <a:rPr lang="en-US" dirty="0" smtClean="0"/>
              <a:t>Natural – for</a:t>
            </a:r>
            <a:r>
              <a:rPr lang="en-US" baseline="0" dirty="0" smtClean="0"/>
              <a:t> very few people does Active Listening come naturally – especially in today’s world where we have multiple stimulus that draws our attention away from a speaker – requires work and practice</a:t>
            </a:r>
            <a:endParaRPr lang="en-US" dirty="0" smtClean="0"/>
          </a:p>
          <a:p>
            <a:pPr marL="339725" lvl="1" indent="-225425" defTabSz="820738" fontAlgn="base">
              <a:spcBef>
                <a:spcPts val="576"/>
              </a:spcBef>
              <a:spcAft>
                <a:spcPct val="0"/>
              </a:spcAft>
              <a:buClr>
                <a:schemeClr val="hlink"/>
              </a:buClr>
              <a:buFont typeface="Wingdings" pitchFamily="2" charset="2"/>
              <a:buNone/>
              <a:defRPr/>
            </a:pPr>
            <a:endParaRPr lang="en-US" kern="0" dirty="0" smtClean="0"/>
          </a:p>
          <a:p>
            <a:r>
              <a:rPr lang="en-US" b="0" dirty="0" smtClean="0"/>
              <a:t>Did</a:t>
            </a:r>
            <a:r>
              <a:rPr lang="en-US" b="0" baseline="0" dirty="0" smtClean="0"/>
              <a:t> you hear a recurring theme?  Active Listening is just that… “active” and it requires some work and practice to do it effectively</a:t>
            </a:r>
          </a:p>
          <a:p>
            <a:endParaRPr lang="en-US" b="0" dirty="0" smtClean="0"/>
          </a:p>
          <a:p>
            <a:r>
              <a:rPr lang="en-US" b="0" dirty="0" smtClean="0"/>
              <a:t>What other things</a:t>
            </a:r>
            <a:r>
              <a:rPr lang="en-US" b="0" baseline="0" dirty="0" smtClean="0"/>
              <a:t> you would say Active Listening is and is Not?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baseline="0" dirty="0" smtClean="0"/>
          </a:p>
          <a:p>
            <a:endParaRPr lang="en-US" b="1" baseline="0" dirty="0" smtClean="0"/>
          </a:p>
          <a:p>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slide</a:t>
            </a:r>
          </a:p>
          <a:p>
            <a:r>
              <a:rPr lang="en-US" b="0" dirty="0" smtClean="0"/>
              <a:t>The first bullet is</a:t>
            </a:r>
            <a:r>
              <a:rPr lang="en-US" b="0" baseline="0" dirty="0" smtClean="0"/>
              <a:t> visible.  There are 7 bullets total and each will appear on mouse click.</a:t>
            </a:r>
          </a:p>
          <a:p>
            <a:endParaRPr lang="en-US" b="0" baseline="0" dirty="0" smtClean="0"/>
          </a:p>
          <a:p>
            <a:r>
              <a:rPr lang="en-US" b="1" dirty="0" smtClean="0"/>
              <a:t>Say:  </a:t>
            </a:r>
            <a:r>
              <a:rPr lang="en-US" b="0" dirty="0" smtClean="0"/>
              <a:t>While</a:t>
            </a:r>
            <a:r>
              <a:rPr lang="en-US" b="0" baseline="0" dirty="0" smtClean="0"/>
              <a:t> this is not an exhaustive list, there are many of t</a:t>
            </a:r>
            <a:r>
              <a:rPr lang="en-US" b="0" dirty="0" smtClean="0"/>
              <a:t>he benefits of Active</a:t>
            </a:r>
            <a:r>
              <a:rPr lang="en-US" b="0" baseline="0" dirty="0" smtClean="0"/>
              <a:t> Listening.</a:t>
            </a:r>
            <a:endParaRPr lang="en-US" b="0" dirty="0" smtClean="0"/>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Expands knowledge and experiences</a:t>
            </a:r>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Provides greater clarity in communication</a:t>
            </a:r>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Builds trust and stronger relationships</a:t>
            </a:r>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Reduces risk of mistakes and rework</a:t>
            </a:r>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Helps detect and solve problems quickly</a:t>
            </a:r>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Enhances motivation and morale</a:t>
            </a:r>
          </a:p>
          <a:p>
            <a:pPr marL="339725" lvl="1" indent="-225425" defTabSz="820738" fontAlgn="base">
              <a:spcBef>
                <a:spcPts val="600"/>
              </a:spcBef>
              <a:spcAft>
                <a:spcPct val="0"/>
              </a:spcAft>
              <a:buClr>
                <a:schemeClr val="hlink"/>
              </a:buClr>
              <a:buFont typeface="Wingdings" pitchFamily="2" charset="2"/>
              <a:buChar char="§"/>
              <a:defRPr/>
            </a:pPr>
            <a:r>
              <a:rPr lang="en-US" sz="1200" kern="0" dirty="0" smtClean="0"/>
              <a:t>Improves productivity</a:t>
            </a:r>
          </a:p>
          <a:p>
            <a:endParaRPr lang="en-US" b="1" dirty="0" smtClean="0"/>
          </a:p>
          <a:p>
            <a:r>
              <a:rPr lang="en-US" b="0" dirty="0" smtClean="0"/>
              <a:t>Can you think of any</a:t>
            </a:r>
            <a:r>
              <a:rPr lang="en-US" b="0" baseline="0" dirty="0" smtClean="0"/>
              <a:t> other benefits you would add to this list?</a:t>
            </a:r>
          </a:p>
          <a:p>
            <a:r>
              <a:rPr lang="en-US" b="0" baseline="0" dirty="0" smtClean="0"/>
              <a:t>[wait for group to respond]</a:t>
            </a:r>
          </a:p>
          <a:p>
            <a:endParaRPr lang="en-US" b="0" baseline="0" dirty="0" smtClean="0"/>
          </a:p>
          <a:p>
            <a:r>
              <a:rPr lang="en-US" b="0" baseline="0" dirty="0" smtClean="0"/>
              <a:t>Take note of any additional benefits to add to the slide</a:t>
            </a:r>
            <a:endParaRPr lang="en-US" b="0" dirty="0" smtClean="0"/>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smtClean="0"/>
              <a:t>Instructions:</a:t>
            </a:r>
          </a:p>
          <a:p>
            <a:r>
              <a:rPr lang="en-US" b="0" dirty="0" smtClean="0"/>
              <a:t>Review</a:t>
            </a:r>
            <a:r>
              <a:rPr lang="en-US" b="0" baseline="0" dirty="0" smtClean="0"/>
              <a:t> the activity with the class</a:t>
            </a:r>
          </a:p>
          <a:p>
            <a:r>
              <a:rPr lang="en-US" b="0" baseline="0" dirty="0" smtClean="0"/>
              <a:t>Be sure to leave enough time to ask questions and discuss at the end</a:t>
            </a:r>
          </a:p>
          <a:p>
            <a:endParaRPr lang="en-US" b="0" dirty="0" smtClean="0"/>
          </a:p>
          <a:p>
            <a:r>
              <a:rPr lang="en-US" b="1" dirty="0" smtClean="0"/>
              <a:t>Say:</a:t>
            </a:r>
          </a:p>
          <a:p>
            <a:r>
              <a:rPr lang="en-US" b="0" dirty="0" smtClean="0"/>
              <a:t>To</a:t>
            </a:r>
            <a:r>
              <a:rPr lang="en-US" b="0" baseline="0" dirty="0" smtClean="0"/>
              <a:t> better help us understand the impact that Active Listening has on both the listener and the presenter, we are going to do an exercise.  We are going to create a story.  Each person will add to the story.  It can either be a sentence or just one word. </a:t>
            </a:r>
            <a:r>
              <a:rPr lang="en-US" dirty="0" smtClean="0"/>
              <a:t>The challenge is to listen to what has been said very closely so your word will fit with the others and continue the story. It is important not to have any preconceptions as to where the story is going. There is no way for one person to control the story. Listening is also important to hear when a sentence has ended and a new one needs to begin. This continues until the group as a whole has ended the story.  I’ll start off the beginning of the story, here it is…Two people were walking down the street… (next person adds one word or sentence and so on</a:t>
            </a:r>
            <a:r>
              <a:rPr lang="en-US" baseline="0" dirty="0" smtClean="0"/>
              <a:t> through the group)</a:t>
            </a:r>
          </a:p>
          <a:p>
            <a:endParaRPr lang="en-US" baseline="0" dirty="0" smtClean="0"/>
          </a:p>
          <a:p>
            <a:endParaRPr lang="en-US" baseline="0" dirty="0" smtClean="0"/>
          </a:p>
          <a:p>
            <a:r>
              <a:rPr lang="en-US" baseline="0" dirty="0" smtClean="0"/>
              <a:t>Once the story is somewhat complete (about 10-15 minutes) ask the following questions:</a:t>
            </a:r>
          </a:p>
          <a:p>
            <a:endParaRPr lang="en-US" baseline="0" dirty="0" smtClean="0"/>
          </a:p>
          <a:p>
            <a:pPr marL="688975" indent="-233363">
              <a:spcBef>
                <a:spcPts val="600"/>
              </a:spcBef>
              <a:buClr>
                <a:srgbClr val="0038A8"/>
              </a:buClr>
              <a:buFont typeface="Wingdings" pitchFamily="2" charset="2"/>
              <a:buChar char="§"/>
            </a:pPr>
            <a:r>
              <a:rPr lang="en-US" dirty="0" smtClean="0"/>
              <a:t>How hard/easy was this exercise?  Why was it hard/easy?</a:t>
            </a:r>
          </a:p>
          <a:p>
            <a:pPr marL="688975" indent="-233363">
              <a:spcBef>
                <a:spcPts val="600"/>
              </a:spcBef>
              <a:buClr>
                <a:srgbClr val="0038A8"/>
              </a:buClr>
              <a:buFont typeface="Wingdings" pitchFamily="2" charset="2"/>
              <a:buChar char="§"/>
            </a:pPr>
            <a:r>
              <a:rPr lang="en-US" dirty="0" smtClean="0"/>
              <a:t>What could you have done differently?</a:t>
            </a:r>
          </a:p>
          <a:p>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smtClean="0"/>
          </a:p>
          <a:p>
            <a:r>
              <a:rPr lang="en-US" b="1" dirty="0" smtClean="0"/>
              <a:t>Say: </a:t>
            </a:r>
            <a:r>
              <a:rPr lang="en-US" b="1" baseline="0" dirty="0" smtClean="0"/>
              <a:t> </a:t>
            </a:r>
            <a:r>
              <a:rPr lang="en-US" b="0" baseline="0" dirty="0" smtClean="0"/>
              <a:t>Now for Chapter 2 – Active Listening Foundation – in this chapter we will talk about Active Listening concepts which will provide a framework for later discussion on techniques and the application of techniques.</a:t>
            </a:r>
            <a:endParaRPr lang="en-US" b="1"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2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discuss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the question, discuss</a:t>
            </a:r>
            <a:endParaRPr lang="en-US" sz="1200" kern="1200" dirty="0" smtClean="0">
              <a:solidFill>
                <a:schemeClr val="tx1"/>
              </a:solidFill>
              <a:latin typeface="+mn-lt"/>
              <a:ea typeface="+mn-ea"/>
              <a:cs typeface="+mn-cs"/>
            </a:endParaRPr>
          </a:p>
          <a:p>
            <a:r>
              <a:rPr lang="en-US" b="0" baseline="0" dirty="0" smtClean="0"/>
              <a:t>Get participants thinking about if there is a difference between hearing and listening and what are those differences</a:t>
            </a:r>
          </a:p>
          <a:p>
            <a:endParaRPr lang="en-US" b="1" dirty="0" smtClean="0"/>
          </a:p>
          <a:p>
            <a:r>
              <a:rPr lang="en-US" b="1" dirty="0" smtClean="0"/>
              <a:t>Say:</a:t>
            </a:r>
            <a:r>
              <a:rPr lang="en-US" b="1" baseline="0" dirty="0" smtClean="0"/>
              <a:t>  </a:t>
            </a:r>
          </a:p>
          <a:p>
            <a:r>
              <a:rPr lang="en-US" b="0" baseline="0" dirty="0" smtClean="0"/>
              <a:t>What is the difference, if any, between hearing and listening?  (may use an easel to record answers if desired)</a:t>
            </a:r>
          </a:p>
          <a:p>
            <a:r>
              <a:rPr lang="en-US" b="0" baseline="0" dirty="0" smtClean="0"/>
              <a:t>[listen while the group provides answers]</a:t>
            </a:r>
          </a:p>
          <a:p>
            <a:endParaRPr lang="en-US" b="0" baseline="0" dirty="0" smtClean="0"/>
          </a:p>
          <a:p>
            <a:r>
              <a:rPr lang="en-US" b="0" baseline="0" dirty="0" smtClean="0"/>
              <a:t>What elements make up Active Listening?</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 – looking for words, tone, and body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dirty="0" smtClean="0"/>
              <a:t>No animation on slide</a:t>
            </a:r>
          </a:p>
          <a:p>
            <a:endParaRPr lang="en-US" dirty="0" smtClean="0"/>
          </a:p>
          <a:p>
            <a:r>
              <a:rPr lang="en-US" b="1" dirty="0" smtClean="0"/>
              <a:t>Say:  </a:t>
            </a:r>
            <a:r>
              <a:rPr lang="en-US" dirty="0" smtClean="0"/>
              <a:t>You may spend </a:t>
            </a:r>
            <a:r>
              <a:rPr lang="en-US" dirty="0" err="1" smtClean="0"/>
              <a:t>alot</a:t>
            </a:r>
            <a:r>
              <a:rPr lang="en-US" dirty="0" smtClean="0"/>
              <a:t> of your time talking with others, but how much do you actually spend on listening? It's important to remember that hearing and listening are not the same thing.</a:t>
            </a:r>
          </a:p>
          <a:p>
            <a:endParaRPr lang="en-US" dirty="0" smtClean="0"/>
          </a:p>
          <a:p>
            <a:r>
              <a:rPr lang="en-US" dirty="0" smtClean="0"/>
              <a:t>Hearing: Hearing is the passive process of registering sound, without necessarily interpreting or reacting to the information.</a:t>
            </a:r>
          </a:p>
          <a:p>
            <a:endParaRPr lang="en-US" dirty="0" smtClean="0"/>
          </a:p>
          <a:p>
            <a:r>
              <a:rPr lang="en-US" dirty="0" smtClean="0"/>
              <a:t>Listening: Listening is the active process of receiving and interpreting information that's sent to you.</a:t>
            </a:r>
          </a:p>
          <a:p>
            <a:endParaRPr lang="en-US" dirty="0" smtClean="0"/>
          </a:p>
          <a:p>
            <a:endParaRPr lang="en-US" dirty="0" smtClean="0"/>
          </a:p>
          <a:p>
            <a:r>
              <a:rPr lang="en-US" dirty="0" smtClean="0"/>
              <a:t>Give example</a:t>
            </a:r>
            <a:r>
              <a:rPr lang="en-US" baseline="0" dirty="0" smtClean="0"/>
              <a:t> – like hearing radio </a:t>
            </a:r>
            <a:r>
              <a:rPr lang="en-US" baseline="0" dirty="0" err="1" smtClean="0"/>
              <a:t>vs</a:t>
            </a:r>
            <a:r>
              <a:rPr lang="en-US" baseline="0" dirty="0" smtClean="0"/>
              <a:t> listening to a favorite song</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dirty="0" smtClean="0"/>
              <a:t>Green shirt character</a:t>
            </a:r>
            <a:r>
              <a:rPr lang="en-US" baseline="0" dirty="0" smtClean="0"/>
              <a:t> with thought bubble will be visible, mouse click once to fill in thought bubble and red box on left side</a:t>
            </a:r>
            <a:endParaRPr lang="en-US" dirty="0" smtClean="0"/>
          </a:p>
          <a:p>
            <a:r>
              <a:rPr lang="en-US" dirty="0" smtClean="0"/>
              <a:t>Discuss</a:t>
            </a:r>
            <a:r>
              <a:rPr lang="en-US" baseline="0" dirty="0" smtClean="0"/>
              <a:t> scene shown here – what is happening?  What is being communicated?</a:t>
            </a:r>
          </a:p>
          <a:p>
            <a:r>
              <a:rPr lang="en-US" baseline="0" dirty="0" smtClean="0"/>
              <a:t>Mouse click  to bring up right side, mouse click to fill in thought bubble and red arrows</a:t>
            </a:r>
          </a:p>
          <a:p>
            <a:r>
              <a:rPr lang="en-US" baseline="0" dirty="0" smtClean="0"/>
              <a:t>Discuss scene shown on right side – what is happening? What is being communicated?  Discuss the differences between the two scenes.</a:t>
            </a:r>
            <a:endParaRPr lang="en-US" dirty="0" smtClean="0"/>
          </a:p>
          <a:p>
            <a:endParaRPr lang="en-US" dirty="0" smtClean="0"/>
          </a:p>
          <a:p>
            <a:r>
              <a:rPr lang="en-US" b="1" dirty="0" smtClean="0"/>
              <a:t>Say:</a:t>
            </a:r>
            <a:endParaRPr lang="en-US" dirty="0" smtClean="0"/>
          </a:p>
          <a:p>
            <a:r>
              <a:rPr lang="en-US" dirty="0" smtClean="0"/>
              <a:t>There</a:t>
            </a:r>
            <a:r>
              <a:rPr lang="en-US" baseline="0" dirty="0" smtClean="0"/>
              <a:t> are elements to communication that differentiate hearing from listening.</a:t>
            </a:r>
          </a:p>
          <a:p>
            <a:endParaRPr lang="en-US" baseline="0" dirty="0" smtClean="0"/>
          </a:p>
          <a:p>
            <a:r>
              <a:rPr lang="en-US" baseline="0" dirty="0" smtClean="0"/>
              <a:t>When two or more people are sending information but the receiver is only “hearing” the message – there is very limited and superficial communication and typically very little or no feedback – response may be limited or casual. (this is illustrated on the left side)</a:t>
            </a:r>
          </a:p>
          <a:p>
            <a:endParaRPr lang="en-US" baseline="0" dirty="0" smtClean="0"/>
          </a:p>
          <a:p>
            <a:r>
              <a:rPr lang="en-US" baseline="0" dirty="0" smtClean="0"/>
              <a:t>When two or more people are sending information and the receiver is “receiving” information, there is deeper understanding of what is being said, reflection from the receiver and feedback/response given to the sender – which results in a “communication dance” of sorts.  (this is illustrated on the right side)</a:t>
            </a:r>
          </a:p>
          <a:p>
            <a:endParaRPr lang="en-US" baseline="0" dirty="0" smtClean="0"/>
          </a:p>
          <a:p>
            <a:r>
              <a:rPr lang="en-US" baseline="0" dirty="0" smtClean="0"/>
              <a:t>The goal of active listening is the second scenario where messages are being sent and received and the words and stories are being sent and understood by the receiver</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endParaRPr lang="en-US" b="0" dirty="0" smtClean="0"/>
          </a:p>
          <a:p>
            <a:r>
              <a:rPr lang="en-US" b="0" dirty="0" smtClean="0"/>
              <a:t>Communication relies on will be visible on the slide</a:t>
            </a:r>
          </a:p>
          <a:p>
            <a:r>
              <a:rPr lang="en-US" b="0" dirty="0" smtClean="0"/>
              <a:t>Mouse click to reveal</a:t>
            </a:r>
            <a:r>
              <a:rPr lang="en-US" b="0" baseline="0" dirty="0" smtClean="0"/>
              <a:t> pie chart</a:t>
            </a:r>
          </a:p>
          <a:p>
            <a:r>
              <a:rPr lang="en-US" b="0" baseline="0" dirty="0" smtClean="0"/>
              <a:t>Discuss pie chart with class</a:t>
            </a:r>
          </a:p>
          <a:p>
            <a:r>
              <a:rPr lang="en-US" b="0" baseline="0" dirty="0" smtClean="0"/>
              <a:t>Mouse click to reveal Reasons to pay attention to body language</a:t>
            </a:r>
          </a:p>
          <a:p>
            <a:r>
              <a:rPr lang="en-US" b="0" baseline="0" dirty="0" smtClean="0"/>
              <a:t>Read/discuss bullets</a:t>
            </a:r>
          </a:p>
          <a:p>
            <a:r>
              <a:rPr lang="en-US" b="0" baseline="0" dirty="0" smtClean="0"/>
              <a:t>Mouse click to reveal Activities to show speaker actively engaged</a:t>
            </a:r>
          </a:p>
          <a:p>
            <a:r>
              <a:rPr lang="en-US" b="0" baseline="0" dirty="0" smtClean="0"/>
              <a:t>Read/discuss bullets</a:t>
            </a:r>
            <a:endParaRPr lang="en-US" b="0" dirty="0" smtClean="0"/>
          </a:p>
          <a:p>
            <a:endParaRPr lang="en-US" b="0" dirty="0" smtClean="0"/>
          </a:p>
          <a:p>
            <a:r>
              <a:rPr lang="en-US" b="1" dirty="0" smtClean="0"/>
              <a:t>Say:</a:t>
            </a:r>
          </a:p>
          <a:p>
            <a:r>
              <a:rPr lang="en-US" b="0" baseline="0" dirty="0" smtClean="0"/>
              <a:t>Communication relies on 3 major elements - body language, tone of voice and the words being said.  As you can see from the chart, body language is the most, with tone of voice and lastly the actual words. Ask if this makes sense to everyone or if anyone has any questions.</a:t>
            </a:r>
            <a:endParaRPr lang="en-US" b="0" dirty="0" smtClean="0"/>
          </a:p>
          <a:p>
            <a:endParaRPr lang="en-US" b="0" dirty="0" smtClean="0"/>
          </a:p>
          <a:p>
            <a:r>
              <a:rPr lang="en-US" b="0" dirty="0" smtClean="0"/>
              <a:t>It</a:t>
            </a:r>
            <a:r>
              <a:rPr lang="en-US" b="0" baseline="0" dirty="0" smtClean="0"/>
              <a:t> is important to pay attention to body language as well as the words the speaker is saying.  A much more holistic message is provided when you take both body and voice into account.  </a:t>
            </a:r>
          </a:p>
          <a:p>
            <a:endParaRPr lang="en-US" b="0" baseline="0" dirty="0" smtClean="0"/>
          </a:p>
          <a:p>
            <a:r>
              <a:rPr lang="en-US" b="0" baseline="0" dirty="0" smtClean="0"/>
              <a:t>These are not inclusive, but some things to pay attention to with body language:</a:t>
            </a:r>
          </a:p>
          <a:p>
            <a:pPr marL="290513" indent="-171450">
              <a:buClr>
                <a:srgbClr val="0033CC"/>
              </a:buClr>
              <a:buFont typeface="Wingdings" pitchFamily="2" charset="2"/>
              <a:buChar char="§"/>
            </a:pPr>
            <a:r>
              <a:rPr lang="en-US" sz="1200" dirty="0" smtClean="0"/>
              <a:t>Provides clues into the meaning, feeling and purpose behind what the speaker is saying</a:t>
            </a:r>
          </a:p>
          <a:p>
            <a:pPr marL="290513" indent="-171450">
              <a:buClr>
                <a:srgbClr val="0033CC"/>
              </a:buClr>
              <a:buFont typeface="Wingdings" pitchFamily="2" charset="2"/>
              <a:buChar char="§"/>
            </a:pPr>
            <a:r>
              <a:rPr lang="en-US" sz="1200" dirty="0" smtClean="0"/>
              <a:t>Builds rapport with speaker</a:t>
            </a:r>
          </a:p>
          <a:p>
            <a:pPr marL="290513" indent="-171450">
              <a:buClr>
                <a:srgbClr val="0033CC"/>
              </a:buClr>
              <a:buFont typeface="Wingdings" pitchFamily="2" charset="2"/>
              <a:buChar char="§"/>
            </a:pPr>
            <a:r>
              <a:rPr lang="en-US" sz="1200" dirty="0" smtClean="0"/>
              <a:t>Encourages speaker to open up</a:t>
            </a:r>
          </a:p>
          <a:p>
            <a:pPr marL="290513" indent="-171450">
              <a:buClr>
                <a:srgbClr val="0033CC"/>
              </a:buClr>
              <a:buFont typeface="Wingdings" pitchFamily="2" charset="2"/>
              <a:buChar char="§"/>
            </a:pPr>
            <a:r>
              <a:rPr lang="en-US" sz="1200" dirty="0" smtClean="0"/>
              <a:t>Demonstrates “attendance” in a conversation</a:t>
            </a:r>
          </a:p>
          <a:p>
            <a:endParaRPr lang="en-US" b="0" dirty="0" smtClean="0"/>
          </a:p>
          <a:p>
            <a:r>
              <a:rPr lang="en-US" b="0" dirty="0" smtClean="0"/>
              <a:t>Some techniques</a:t>
            </a:r>
            <a:r>
              <a:rPr lang="en-US" b="0" baseline="0" dirty="0" smtClean="0"/>
              <a:t> that can be used are:</a:t>
            </a:r>
          </a:p>
          <a:p>
            <a:pPr marL="290513" indent="-171450">
              <a:buClr>
                <a:srgbClr val="0033CC"/>
              </a:buClr>
              <a:buFont typeface="Wingdings" pitchFamily="2" charset="2"/>
              <a:buChar char="§"/>
            </a:pPr>
            <a:r>
              <a:rPr lang="en-US" sz="1200" dirty="0" smtClean="0"/>
              <a:t>Provide responses</a:t>
            </a:r>
          </a:p>
          <a:p>
            <a:pPr marL="290513" indent="-171450">
              <a:buClr>
                <a:srgbClr val="0033CC"/>
              </a:buClr>
              <a:buFont typeface="Wingdings" pitchFamily="2" charset="2"/>
              <a:buChar char="§"/>
            </a:pPr>
            <a:r>
              <a:rPr lang="en-US" sz="1200" dirty="0" smtClean="0"/>
              <a:t>Eye contact</a:t>
            </a:r>
          </a:p>
          <a:p>
            <a:pPr marL="290513" indent="-171450">
              <a:buClr>
                <a:srgbClr val="0033CC"/>
              </a:buClr>
              <a:buFont typeface="Wingdings" pitchFamily="2" charset="2"/>
              <a:buChar char="§"/>
            </a:pPr>
            <a:r>
              <a:rPr lang="en-US" sz="1200" dirty="0" smtClean="0"/>
              <a:t>Nod your head</a:t>
            </a:r>
          </a:p>
          <a:p>
            <a:pPr marL="290513" indent="-171450">
              <a:buClr>
                <a:srgbClr val="0033CC"/>
              </a:buClr>
              <a:buFont typeface="Wingdings" pitchFamily="2" charset="2"/>
              <a:buChar char="§"/>
            </a:pPr>
            <a:r>
              <a:rPr lang="en-US" sz="1200" dirty="0" smtClean="0"/>
              <a:t>Lean forward</a:t>
            </a:r>
          </a:p>
          <a:p>
            <a:pPr marL="290513" indent="-171450">
              <a:buClr>
                <a:srgbClr val="0033CC"/>
              </a:buClr>
              <a:buFont typeface="Wingdings" pitchFamily="2" charset="2"/>
              <a:buChar char="§"/>
            </a:pPr>
            <a:r>
              <a:rPr lang="en-US" sz="1200" dirty="0" smtClean="0"/>
              <a:t>Turn toward the speaker</a:t>
            </a:r>
          </a:p>
          <a:p>
            <a:endParaRPr lang="en-US" b="0" baseline="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303"/>
              </a:spcBef>
              <a:spcAft>
                <a:spcPts val="151"/>
              </a:spcAft>
            </a:pPr>
            <a:r>
              <a:rPr lang="en-US" b="1" dirty="0" smtClean="0"/>
              <a:t>Instructions:</a:t>
            </a:r>
          </a:p>
          <a:p>
            <a:pPr>
              <a:spcBef>
                <a:spcPts val="303"/>
              </a:spcBef>
              <a:spcAft>
                <a:spcPts val="151"/>
              </a:spcAft>
            </a:pPr>
            <a:r>
              <a:rPr lang="en-US" dirty="0" smtClean="0"/>
              <a:t>Chart builds</a:t>
            </a:r>
            <a:r>
              <a:rPr lang="en-US" baseline="0" dirty="0" smtClean="0"/>
              <a:t> with each mouse click starting from the left side</a:t>
            </a:r>
            <a:endParaRPr lang="en-US" dirty="0" smtClean="0"/>
          </a:p>
          <a:p>
            <a:pPr>
              <a:spcBef>
                <a:spcPts val="303"/>
              </a:spcBef>
              <a:spcAft>
                <a:spcPts val="151"/>
              </a:spcAft>
            </a:pPr>
            <a:endParaRPr lang="en-US" dirty="0" smtClean="0"/>
          </a:p>
          <a:p>
            <a:pPr>
              <a:spcBef>
                <a:spcPts val="303"/>
              </a:spcBef>
              <a:spcAft>
                <a:spcPts val="151"/>
              </a:spcAft>
            </a:pPr>
            <a:r>
              <a:rPr lang="en-US" b="1" dirty="0" smtClean="0"/>
              <a:t>Say:</a:t>
            </a:r>
          </a:p>
          <a:p>
            <a:pPr>
              <a:spcBef>
                <a:spcPts val="303"/>
              </a:spcBef>
              <a:spcAft>
                <a:spcPts val="151"/>
              </a:spcAft>
            </a:pPr>
            <a:endParaRPr lang="en-US" dirty="0" smtClean="0"/>
          </a:p>
          <a:p>
            <a:pPr>
              <a:spcBef>
                <a:spcPts val="303"/>
              </a:spcBef>
              <a:spcAft>
                <a:spcPts val="151"/>
              </a:spcAft>
            </a:pPr>
            <a:r>
              <a:rPr lang="en-US" dirty="0" smtClean="0"/>
              <a:t>The spectrum of listening goes</a:t>
            </a:r>
            <a:r>
              <a:rPr lang="en-US" baseline="0" dirty="0" smtClean="0"/>
              <a:t> from those levels that are ineffective to a level of listening that is most effective.  When one is engaged, focused on listening with intention of understanding the entire message, and attentive, there is a much better outcome, then when one is distracted, passive and not focused on the speaker or the message – much can get lost.</a:t>
            </a:r>
          </a:p>
          <a:p>
            <a:pPr>
              <a:spcBef>
                <a:spcPts val="303"/>
              </a:spcBef>
              <a:spcAft>
                <a:spcPts val="151"/>
              </a:spcAft>
            </a:pPr>
            <a:endParaRPr lang="en-US" dirty="0" smtClean="0"/>
          </a:p>
          <a:p>
            <a:pPr>
              <a:spcBef>
                <a:spcPts val="303"/>
              </a:spcBef>
              <a:spcAft>
                <a:spcPts val="151"/>
              </a:spcAft>
            </a:pPr>
            <a:r>
              <a:rPr lang="en-US" dirty="0" smtClean="0"/>
              <a:t>There are four levels of listening, each with different characteristics. These</a:t>
            </a:r>
            <a:r>
              <a:rPr lang="en-US" baseline="0" dirty="0" smtClean="0"/>
              <a:t> levels</a:t>
            </a:r>
            <a:r>
              <a:rPr lang="en-US" dirty="0" smtClean="0"/>
              <a:t> are non-listening, passive listening, evaluative listening, and active listening.</a:t>
            </a:r>
          </a:p>
          <a:p>
            <a:pPr>
              <a:spcBef>
                <a:spcPts val="303"/>
              </a:spcBef>
              <a:spcAft>
                <a:spcPts val="151"/>
              </a:spcAft>
            </a:pPr>
            <a:endParaRPr lang="en-US" dirty="0" smtClean="0"/>
          </a:p>
          <a:p>
            <a:pPr>
              <a:spcBef>
                <a:spcPts val="303"/>
              </a:spcBef>
              <a:spcAft>
                <a:spcPts val="151"/>
              </a:spcAft>
            </a:pPr>
            <a:r>
              <a:rPr lang="en-US" dirty="0" smtClean="0"/>
              <a:t>Non-listening is the lowest listening level. Non-listeners aren't paying attention at all – they may not even be hearing the words you say. Someone who daydreams during a meeting is a classic example of a non-listener. This person can't be listening because their attention is entirely on something other than the person speaking.</a:t>
            </a:r>
          </a:p>
          <a:p>
            <a:pPr>
              <a:spcBef>
                <a:spcPts val="303"/>
              </a:spcBef>
              <a:spcAft>
                <a:spcPts val="151"/>
              </a:spcAft>
            </a:pPr>
            <a:endParaRPr lang="en-US" dirty="0" smtClean="0"/>
          </a:p>
          <a:p>
            <a:pPr>
              <a:spcBef>
                <a:spcPts val="303"/>
              </a:spcBef>
              <a:spcAft>
                <a:spcPts val="151"/>
              </a:spcAft>
            </a:pPr>
            <a:r>
              <a:rPr lang="en-US" dirty="0" smtClean="0"/>
              <a:t>Passive listening is close to non-listening, but the listener is paying slight attention. Passive listeners register words, but not intent or meaning. They are easily distracted and focus on deriving only the bottom line from a message. Passive listeners appear to pay attention, but don't. This can cause misunderstandings and conflict, especially because you may think passive listeners have understood what you've said when in fact they haven't.</a:t>
            </a:r>
          </a:p>
          <a:p>
            <a:pPr>
              <a:spcBef>
                <a:spcPts val="303"/>
              </a:spcBef>
              <a:spcAft>
                <a:spcPts val="151"/>
              </a:spcAft>
            </a:pPr>
            <a:endParaRPr lang="en-US" dirty="0" smtClean="0"/>
          </a:p>
          <a:p>
            <a:pPr>
              <a:spcBef>
                <a:spcPts val="303"/>
              </a:spcBef>
              <a:spcAft>
                <a:spcPts val="151"/>
              </a:spcAft>
            </a:pPr>
            <a:r>
              <a:rPr lang="en-US" dirty="0" smtClean="0"/>
              <a:t>The third level of listening is evaluative listening. Evaluative listeners pay attention to your words, but miss subtle cues such as tone and body language. They may be able to repeat your basic message back to you, but miss the difference between what you say and what you mean.  Evaluative listeners form</a:t>
            </a:r>
            <a:r>
              <a:rPr lang="en-US" baseline="0" dirty="0" smtClean="0"/>
              <a:t> opinions on what the speaker is saying, rather than listening with an open mind.  In some cases, this type of listening is appropriate, particularly if one needs to gather information and make a decision.</a:t>
            </a:r>
            <a:endParaRPr lang="en-US" dirty="0" smtClean="0"/>
          </a:p>
          <a:p>
            <a:pPr>
              <a:spcBef>
                <a:spcPts val="303"/>
              </a:spcBef>
              <a:spcAft>
                <a:spcPts val="151"/>
              </a:spcAft>
            </a:pPr>
            <a:endParaRPr lang="en-US" dirty="0" smtClean="0"/>
          </a:p>
          <a:p>
            <a:pPr>
              <a:spcBef>
                <a:spcPts val="303"/>
              </a:spcBef>
              <a:spcAft>
                <a:spcPts val="151"/>
              </a:spcAft>
            </a:pPr>
            <a:r>
              <a:rPr lang="en-US" dirty="0" smtClean="0"/>
              <a:t>The fourth level of listening is active listening. When you listen actively, you focus on understanding the total message – not just the words that are spoken. Active listening is the only level that can lead to full understanding and effective communication. It requires effort and concentration, but its benefits can include better communication, higher morale, and improved productivity.</a:t>
            </a:r>
            <a:endParaRPr lang="en-US" sz="105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b="0" dirty="0" smtClean="0"/>
              <a:t>Chart builds with each mouse click</a:t>
            </a:r>
          </a:p>
          <a:p>
            <a:endParaRPr lang="en-US" b="0" dirty="0" smtClean="0"/>
          </a:p>
          <a:p>
            <a:r>
              <a:rPr lang="en-US" b="1" dirty="0" smtClean="0"/>
              <a:t>Say:</a:t>
            </a:r>
          </a:p>
          <a:p>
            <a:endParaRPr lang="en-US" b="1" dirty="0" smtClean="0"/>
          </a:p>
          <a:p>
            <a:pPr>
              <a:defRPr/>
            </a:pPr>
            <a:r>
              <a:rPr lang="en-US" dirty="0" smtClean="0"/>
              <a:t>We listen for all sorts of reasons – and the way we listen changes according to what we're listening for. Types of listening include informative, relationship, appreciative, critical, and discriminative listening.   Different types of listening can be used in different ways and we should be versed in all types</a:t>
            </a:r>
            <a:r>
              <a:rPr lang="en-US" baseline="0" dirty="0" smtClean="0"/>
              <a:t> as they come in handy in different situations.</a:t>
            </a:r>
            <a:endParaRPr lang="en-US" dirty="0" smtClean="0"/>
          </a:p>
          <a:p>
            <a:pPr>
              <a:defRPr/>
            </a:pPr>
            <a:endParaRPr lang="en-ZA" dirty="0" smtClean="0"/>
          </a:p>
          <a:p>
            <a:pPr>
              <a:defRPr/>
            </a:pPr>
            <a:r>
              <a:rPr lang="en-ZA" dirty="0" smtClean="0"/>
              <a:t>Informative:</a:t>
            </a:r>
            <a:r>
              <a:rPr lang="en-ZA" baseline="0" dirty="0" smtClean="0"/>
              <a:t>  I</a:t>
            </a:r>
            <a:r>
              <a:rPr lang="en-US" dirty="0" err="1" smtClean="0"/>
              <a:t>nformative</a:t>
            </a:r>
            <a:r>
              <a:rPr lang="en-US" dirty="0" smtClean="0"/>
              <a:t> listening means listening to understand or learn. You probably find that this is the kind of listening you practice most often. You listen to gain important information that you need to fulfill your own goals. For example, you listen to the weather or traffic reports, to instructions, or to briefings and explanations.</a:t>
            </a:r>
          </a:p>
          <a:p>
            <a:pPr marL="173079" indent="-173079">
              <a:buFont typeface="Arial" pitchFamily="34" charset="0"/>
              <a:buChar char="•"/>
              <a:defRPr/>
            </a:pPr>
            <a:endParaRPr lang="en-ZA" dirty="0" smtClean="0"/>
          </a:p>
          <a:p>
            <a:pPr>
              <a:defRPr/>
            </a:pPr>
            <a:r>
              <a:rPr lang="en-ZA" dirty="0" smtClean="0"/>
              <a:t>Relationship:</a:t>
            </a:r>
            <a:r>
              <a:rPr lang="en-US" baseline="0" dirty="0" smtClean="0"/>
              <a:t>  </a:t>
            </a:r>
            <a:r>
              <a:rPr lang="en-US" dirty="0" smtClean="0"/>
              <a:t>Relationship listening refers to listening to your friends, colleagues, and family to show you care about them and to take part in their lives. You do this because others need to talk and may need your advice or opinion.</a:t>
            </a:r>
          </a:p>
          <a:p>
            <a:pPr marL="173079" indent="-173079">
              <a:buFont typeface="Arial" pitchFamily="34" charset="0"/>
              <a:buChar char="•"/>
              <a:defRPr/>
            </a:pPr>
            <a:endParaRPr lang="en-ZA" dirty="0" smtClean="0"/>
          </a:p>
          <a:p>
            <a:pPr>
              <a:defRPr/>
            </a:pPr>
            <a:r>
              <a:rPr lang="en-ZA" dirty="0" smtClean="0"/>
              <a:t>Appreciative:</a:t>
            </a:r>
            <a:r>
              <a:rPr lang="en-US" dirty="0" smtClean="0"/>
              <a:t>  Appreciative listening is when you listen to someone because of who that person is. You may do this if the speaker is someone you respect or admire, someone who inspires you, or someone you find comforting to listen to.</a:t>
            </a:r>
          </a:p>
          <a:p>
            <a:pPr marL="173079" indent="-173079">
              <a:buFont typeface="Arial" pitchFamily="34" charset="0"/>
              <a:buChar char="•"/>
              <a:defRPr/>
            </a:pPr>
            <a:endParaRPr lang="en-ZA" dirty="0" smtClean="0"/>
          </a:p>
          <a:p>
            <a:pPr>
              <a:defRPr/>
            </a:pPr>
            <a:r>
              <a:rPr lang="en-ZA" dirty="0" smtClean="0"/>
              <a:t>Critical:</a:t>
            </a:r>
            <a:r>
              <a:rPr lang="en-US" dirty="0" smtClean="0"/>
              <a:t>  A large part of our day-to-day listening is critical listening. You listen to people's arguments, debates, explanations, or excuses so that you can judge these yourself.</a:t>
            </a:r>
          </a:p>
          <a:p>
            <a:pPr marL="173079" indent="-173079">
              <a:buFont typeface="Arial" pitchFamily="34" charset="0"/>
              <a:buChar char="•"/>
              <a:defRPr/>
            </a:pPr>
            <a:endParaRPr lang="en-ZA" dirty="0" smtClean="0"/>
          </a:p>
          <a:p>
            <a:pPr>
              <a:defRPr/>
            </a:pPr>
            <a:r>
              <a:rPr lang="en-ZA" dirty="0" smtClean="0"/>
              <a:t>Discriminative:</a:t>
            </a:r>
            <a:r>
              <a:rPr lang="en-US" dirty="0" smtClean="0"/>
              <a:t>  Discriminative listening involves listening for more than just the facts – you also want to "hear" the speaker's underlying motives, intentions, or emotions. You do this by being sensitive to the nuances in the speaker's message.</a:t>
            </a:r>
          </a:p>
          <a:p>
            <a:endParaRPr lang="en-US" b="0" dirty="0" smtClean="0"/>
          </a:p>
          <a:p>
            <a:r>
              <a:rPr lang="en-US" b="0" dirty="0" smtClean="0"/>
              <a:t>You use the</a:t>
            </a:r>
            <a:r>
              <a:rPr lang="en-US" b="0" baseline="0" dirty="0" smtClean="0"/>
              <a:t> skills of Active Listening in any of these categories or they could even be combined together.  The key message is that actively listening can help with all kinds of data gathering, leading to better understanding which leads to enriched work and personal lives.</a:t>
            </a:r>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Say:</a:t>
            </a:r>
            <a:r>
              <a:rPr lang="en-US" sz="1200" b="1" baseline="0" dirty="0" smtClean="0"/>
              <a:t>  </a:t>
            </a:r>
            <a:r>
              <a:rPr lang="en-US" sz="1200" dirty="0" smtClean="0"/>
              <a:t>The agenda</a:t>
            </a:r>
            <a:r>
              <a:rPr lang="en-US" sz="1200" baseline="0" dirty="0" smtClean="0"/>
              <a:t> for this module</a:t>
            </a:r>
          </a:p>
          <a:p>
            <a:r>
              <a:rPr lang="en-US" sz="1200" baseline="0" dirty="0" smtClean="0"/>
              <a:t>First we will review our Objectives</a:t>
            </a:r>
          </a:p>
          <a:p>
            <a:r>
              <a:rPr lang="en-US" sz="1200" baseline="0" dirty="0" smtClean="0"/>
              <a:t>Then we will define what Active Listening is</a:t>
            </a:r>
          </a:p>
          <a:p>
            <a:r>
              <a:rPr lang="en-US" sz="1200" baseline="0" dirty="0" smtClean="0"/>
              <a:t>And you will learn why Active Listening is important, challenges and how to deal with challenges and techniques on how to be more effective at Active Listening</a:t>
            </a:r>
          </a:p>
          <a:p>
            <a:r>
              <a:rPr lang="en-US" sz="1200" baseline="0" dirty="0" smtClean="0"/>
              <a:t>We will wrap up with case studies and review </a:t>
            </a:r>
          </a:p>
          <a:p>
            <a:endParaRPr lang="en-US" sz="1200" baseline="0" dirty="0" smtClean="0"/>
          </a:p>
          <a:p>
            <a:r>
              <a:rPr lang="en-US" sz="1200" baseline="0" dirty="0" smtClean="0"/>
              <a:t>We will have (2) 10 minute breaks during this module</a:t>
            </a:r>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Video Course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Show</a:t>
            </a:r>
            <a:r>
              <a:rPr lang="en-US" b="0" baseline="0" dirty="0" smtClean="0"/>
              <a:t> video course (References, “Active Listening Foundation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1 discussion questions after video</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Mouse click to have the discussion question appear, read question, have group discussion</a:t>
            </a:r>
          </a:p>
          <a:p>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Set the stage before asking the Discussion questions, reference the video (see the information in the Instructions above, or read the transcript)</a:t>
            </a:r>
            <a:endParaRPr lang="en-US" dirty="0" smtClean="0"/>
          </a:p>
          <a:p>
            <a:endParaRPr lang="en-US" b="1" dirty="0" smtClean="0"/>
          </a:p>
          <a:p>
            <a:r>
              <a:rPr lang="en-US" b="1" dirty="0" smtClean="0"/>
              <a:t>Say: </a:t>
            </a:r>
            <a:r>
              <a:rPr lang="en-US" b="1" baseline="0" dirty="0" smtClean="0"/>
              <a:t> </a:t>
            </a:r>
            <a:r>
              <a:rPr lang="en-US" b="0" baseline="0" dirty="0" smtClean="0"/>
              <a:t>We are going to view a short video featuring Michael Shanahan, the senior partner and managing director of the Boston Consulting Group and we will have discussion afterward.</a:t>
            </a:r>
          </a:p>
          <a:p>
            <a:r>
              <a:rPr lang="en-US" b="0" baseline="0" dirty="0" smtClean="0"/>
              <a:t>[watch video]</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first discussion question relates to the video, what were the key messages in the video</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 and provide additional input/comment as needed]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baseline="0" dirty="0" smtClean="0"/>
              <a:t>Knowledge check</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endParaRPr lang="en-US" b="0" dirty="0" smtClean="0"/>
          </a:p>
          <a:p>
            <a:endParaRPr lang="en-US" b="1" dirty="0" smtClean="0"/>
          </a:p>
          <a:p>
            <a:r>
              <a:rPr lang="en-US" b="1" dirty="0" smtClean="0"/>
              <a:t>Say:</a:t>
            </a:r>
          </a:p>
          <a:p>
            <a:r>
              <a:rPr lang="en-US" b="0" dirty="0" smtClean="0"/>
              <a:t>Question:</a:t>
            </a:r>
            <a:r>
              <a:rPr lang="en-US" b="0" baseline="0" dirty="0" smtClean="0"/>
              <a:t>  If you’re motivated to become a better listening and are willing to learn and practices the skills required, you’ll reap personal and professional benefits as a leader. Which are the benefits of Active Listening?</a:t>
            </a:r>
          </a:p>
          <a:p>
            <a:r>
              <a:rPr lang="en-US" b="0" baseline="0" dirty="0" smtClean="0"/>
              <a:t>[mouse click]</a:t>
            </a:r>
          </a:p>
          <a:p>
            <a:endParaRPr lang="en-US" b="0" baseline="0" dirty="0" smtClean="0"/>
          </a:p>
          <a:p>
            <a:pPr marL="225425" marR="0" lvl="0" indent="-225425" algn="l" defTabSz="820738" rtl="0" eaLnBrk="1" fontAlgn="base" latinLnBrk="0" hangingPunct="1">
              <a:spcAft>
                <a:spcPct val="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Choose </a:t>
            </a:r>
            <a:r>
              <a:rPr lang="en-US" kern="0" dirty="0" smtClean="0"/>
              <a:t>more than one option</a:t>
            </a:r>
            <a:r>
              <a:rPr kumimoji="0" lang="en-US" i="0" u="none" strike="noStrike" kern="0" cap="none" spc="0" normalizeH="0" baseline="0" noProof="0" dirty="0" smtClean="0">
                <a:ln>
                  <a:noFill/>
                </a:ln>
                <a:solidFill>
                  <a:schemeClr val="tx1"/>
                </a:solidFill>
                <a:effectLst/>
                <a:uLnTx/>
                <a:uFillTx/>
                <a:latin typeface="+mn-lt"/>
                <a:ea typeface="+mn-ea"/>
                <a:cs typeface="+mn-cs"/>
              </a:rPr>
              <a:t>.</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establishes your authority in the organization</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enables you to grow in your ability to concentrate and empathize</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prevents unnecessary rework</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enhances cooperation and information sharing</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helps you secure consensus on mutual problems and solutions</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ensures agreement between you and the speaker</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improves the level of trust in your relationships</a:t>
            </a:r>
          </a:p>
          <a:p>
            <a:pPr marL="576263" marR="0" lvl="0" indent="-347663" algn="l" defTabSz="820738" rtl="0" eaLnBrk="1" fontAlgn="base" latinLnBrk="0" hangingPunct="1">
              <a:spcAft>
                <a:spcPct val="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spcAft>
                <a:spcPct val="0"/>
              </a:spcAft>
              <a:buClr>
                <a:schemeClr val="hlink"/>
              </a:buClr>
              <a:buSzTx/>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[mouse click]</a:t>
            </a:r>
          </a:p>
          <a:p>
            <a:pPr marL="576263" marR="0" lvl="0" indent="-347663" algn="l" defTabSz="820738" rtl="0" eaLnBrk="1" fontAlgn="base" latinLnBrk="0" hangingPunct="1">
              <a:spcAft>
                <a:spcPct val="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spcAft>
                <a:spcPct val="0"/>
              </a:spcAft>
              <a:buClr>
                <a:schemeClr val="hlink"/>
              </a:buClr>
              <a:buSzTx/>
              <a:tabLst/>
              <a:defRPr/>
            </a:pPr>
            <a:endParaRPr kumimoji="0" lang="en-US" sz="3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spcAft>
                <a:spcPct val="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#2, #3, #4, #5, #7 – all relate to the benefits of Active Listening.  #1 – not included since establishing authority in the organization is not a benefit; #6 is incorrect because active listening is about paying attention to the speak, not necessarily agreeing or disagreeing with them</a:t>
            </a:r>
          </a:p>
          <a:p>
            <a:pPr marL="514350" marR="0" lvl="0" indent="-514350" algn="l" defTabSz="820738" rtl="0" eaLnBrk="1" fontAlgn="base" latinLnBrk="0" hangingPunct="1">
              <a:spcAft>
                <a:spcPct val="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[Allowing group discussion is optional]</a:t>
            </a:r>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p>
          <a:p>
            <a:endParaRPr lang="en-US" b="1" dirty="0" smtClean="0"/>
          </a:p>
          <a:p>
            <a:r>
              <a:rPr lang="en-US" b="1" dirty="0" smtClean="0"/>
              <a:t>Say:</a:t>
            </a:r>
          </a:p>
          <a:p>
            <a:pPr marL="225425" marR="0" lvl="0" indent="-225425" algn="l" defTabSz="820738" rtl="0" eaLnBrk="1" fontAlgn="base" latinLnBrk="0" hangingPunct="1">
              <a:lnSpc>
                <a:spcPct val="100000"/>
              </a:lnSpc>
              <a:buClr>
                <a:schemeClr val="hlink"/>
              </a:buClr>
              <a:buSzTx/>
              <a:buFont typeface="Wingdings" pitchFamily="2" charset="2"/>
              <a:buNone/>
              <a:tabLst/>
              <a:defRPr/>
            </a:pPr>
            <a:r>
              <a:rPr lang="en-US" dirty="0" smtClean="0"/>
              <a:t>What</a:t>
            </a:r>
            <a:r>
              <a:rPr lang="en-US" baseline="0" dirty="0" smtClean="0"/>
              <a:t> do you think are the advantages of Active Listening?</a:t>
            </a:r>
          </a:p>
          <a:p>
            <a:pPr marL="225425" marR="0" lvl="0" indent="-225425" algn="l" defTabSz="820738" rtl="0" eaLnBrk="1" fontAlgn="base" latinLnBrk="0" hangingPunct="1">
              <a:lnSpc>
                <a:spcPct val="100000"/>
              </a:lnSpc>
              <a:buClr>
                <a:schemeClr val="hlink"/>
              </a:buClr>
              <a:buSzTx/>
              <a:buFont typeface="Wingdings" pitchFamily="2" charset="2"/>
              <a:buNone/>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225425" marR="0" lvl="0" indent="-225425" algn="l" defTabSz="820738" rtl="0" eaLnBrk="1" fontAlgn="base" latinLnBrk="0" hangingPunct="1">
              <a:lnSpc>
                <a:spcPct val="100000"/>
              </a:lnSpc>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Choose more than one option.</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collaborate with coworkers more easily</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be more productive</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You’re able to be more innovative</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develop smoother relationships with your coworkers</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a:t>
            </a:r>
            <a:r>
              <a:rPr lang="en-US" kern="0" dirty="0" smtClean="0"/>
              <a:t>may</a:t>
            </a:r>
            <a:r>
              <a:rPr kumimoji="0" lang="en-US" i="0" u="none" strike="noStrike" kern="0" cap="none" spc="0" normalizeH="0" baseline="0" noProof="0" dirty="0" smtClean="0">
                <a:ln>
                  <a:noFill/>
                </a:ln>
                <a:solidFill>
                  <a:schemeClr val="tx1"/>
                </a:solidFill>
                <a:effectLst/>
                <a:uLnTx/>
                <a:uFillTx/>
                <a:latin typeface="+mn-lt"/>
                <a:ea typeface="+mn-ea"/>
                <a:cs typeface="+mn-cs"/>
              </a:rPr>
              <a:t> have more influence over </a:t>
            </a:r>
            <a:r>
              <a:rPr lang="en-US" kern="0" dirty="0" smtClean="0"/>
              <a:t>others</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get people</a:t>
            </a:r>
            <a:r>
              <a:rPr kumimoji="0" lang="en-US" i="0" u="none" strike="noStrike" kern="0" cap="none" spc="0" normalizeH="0" noProof="0" dirty="0" smtClean="0">
                <a:ln>
                  <a:noFill/>
                </a:ln>
                <a:solidFill>
                  <a:schemeClr val="tx1"/>
                </a:solidFill>
                <a:effectLst/>
                <a:uLnTx/>
                <a:uFillTx/>
                <a:latin typeface="+mn-lt"/>
                <a:ea typeface="+mn-ea"/>
                <a:cs typeface="+mn-cs"/>
              </a:rPr>
              <a:t> to do what you want</a:t>
            </a:r>
          </a:p>
          <a:p>
            <a:pPr marL="576263" marR="0" lvl="0" indent="-347663" algn="l" defTabSz="820738" rtl="0" eaLnBrk="1" fontAlgn="base" latinLnBrk="0" hangingPunct="1">
              <a:lnSpc>
                <a:spcPct val="100000"/>
              </a:lnSpc>
              <a:buClr>
                <a:schemeClr val="hlink"/>
              </a:buClr>
              <a:buSzTx/>
              <a:buFont typeface="+mj-lt"/>
              <a:buNone/>
              <a:tabLst/>
              <a:defRPr/>
            </a:pPr>
            <a:endParaRPr kumimoji="0" lang="en-US" sz="1600"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lnSpc>
                <a:spcPct val="100000"/>
              </a:lnSpc>
              <a:buClr>
                <a:schemeClr val="hlink"/>
              </a:buClr>
              <a:buSzTx/>
              <a:buFont typeface="+mj-lt"/>
              <a:buNone/>
              <a:tabLst/>
              <a:defRPr/>
            </a:pPr>
            <a:r>
              <a:rPr kumimoji="0" lang="en-US" sz="1200" i="0" u="none" strike="noStrike" kern="0" cap="none" spc="0" normalizeH="0" baseline="0" noProof="0" dirty="0" smtClean="0">
                <a:ln>
                  <a:noFill/>
                </a:ln>
                <a:solidFill>
                  <a:schemeClr val="tx1"/>
                </a:solidFill>
                <a:effectLst/>
                <a:uLnTx/>
                <a:uFillTx/>
                <a:latin typeface="+mn-lt"/>
                <a:ea typeface="+mn-ea"/>
                <a:cs typeface="+mn-cs"/>
              </a:rPr>
              <a:t>[mouse click]</a:t>
            </a:r>
          </a:p>
          <a:p>
            <a:pPr marL="514350" marR="0" lvl="0" indent="-514350" algn="l" defTabSz="820738" rtl="0" eaLnBrk="1" fontAlgn="base" latinLnBrk="0" hangingPunct="1">
              <a:lnSpc>
                <a:spcPct val="100000"/>
              </a:lnSpc>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Answer:</a:t>
            </a:r>
            <a:r>
              <a:rPr kumimoji="0" lang="en-US" sz="1400" b="1" i="0" u="none" strike="noStrike" kern="0" cap="none" spc="0" normalizeH="0" baseline="0" noProof="0" dirty="0" smtClean="0">
                <a:ln>
                  <a:noFill/>
                </a:ln>
                <a:solidFill>
                  <a:schemeClr val="tx1"/>
                </a:solidFill>
                <a:effectLst/>
                <a:uLnTx/>
                <a:uFillTx/>
                <a:latin typeface="+mn-lt"/>
                <a:ea typeface="+mn-ea"/>
                <a:cs typeface="+mn-cs"/>
              </a:rPr>
              <a:t> </a:t>
            </a:r>
            <a:r>
              <a:rPr kumimoji="0" lang="en-US" i="0" u="none" strike="noStrike" kern="0" cap="none" spc="0" normalizeH="0" baseline="0" noProof="0" dirty="0" smtClean="0">
                <a:ln>
                  <a:noFill/>
                </a:ln>
                <a:solidFill>
                  <a:schemeClr val="tx1"/>
                </a:solidFill>
                <a:effectLst/>
                <a:uLnTx/>
                <a:uFillTx/>
                <a:latin typeface="+mn-lt"/>
                <a:ea typeface="+mn-ea"/>
                <a:cs typeface="+mn-cs"/>
              </a:rPr>
              <a:t>#1, #2, #3,</a:t>
            </a:r>
            <a:r>
              <a:rPr kumimoji="0" lang="en-US" i="0" u="none" strike="noStrike" kern="0" cap="none" spc="0" normalizeH="0" noProof="0" dirty="0" smtClean="0">
                <a:ln>
                  <a:noFill/>
                </a:ln>
                <a:solidFill>
                  <a:schemeClr val="tx1"/>
                </a:solidFill>
                <a:effectLst/>
                <a:uLnTx/>
                <a:uFillTx/>
                <a:latin typeface="+mn-lt"/>
                <a:ea typeface="+mn-ea"/>
                <a:cs typeface="+mn-cs"/>
              </a:rPr>
              <a:t> #4, #5</a:t>
            </a:r>
          </a:p>
          <a:p>
            <a:pPr marL="514350" marR="0" lvl="0" indent="-514350" algn="l" defTabSz="820738" rtl="0" eaLnBrk="1" fontAlgn="base" latinLnBrk="0" hangingPunct="1">
              <a:lnSpc>
                <a:spcPct val="100000"/>
              </a:lnSpc>
              <a:buClr>
                <a:schemeClr val="hlink"/>
              </a:buClr>
              <a:buSzTx/>
              <a:buFont typeface="Wingdings" pitchFamily="2" charset="2"/>
              <a:buNone/>
              <a:tabLst/>
              <a:defRPr/>
            </a:pPr>
            <a:r>
              <a:rPr kumimoji="0" lang="en-US" sz="1200" i="0" u="none" strike="noStrike" kern="0" cap="none" spc="0" normalizeH="0" baseline="0" noProof="0" dirty="0" smtClean="0">
                <a:ln>
                  <a:noFill/>
                </a:ln>
                <a:solidFill>
                  <a:schemeClr val="tx1"/>
                </a:solidFill>
                <a:effectLst/>
                <a:uLnTx/>
                <a:uFillTx/>
                <a:latin typeface="+mn-lt"/>
                <a:ea typeface="+mn-ea"/>
                <a:cs typeface="+mn-cs"/>
              </a:rPr>
              <a:t>#6 is not an advantage because Active Listening is not about “getting people to do what you want”.  Active listening is about improved communication with others.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a:t>
            </a:r>
          </a:p>
          <a:p>
            <a:r>
              <a:rPr lang="en-US" dirty="0" smtClean="0"/>
              <a:t>Next chapter is Chapter 3 – Active Listening Challenges</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 Discussion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discuss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the question, discuss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b="0" baseline="0" dirty="0" smtClean="0"/>
              <a:t>Get participants thinking about challenges to Active Listening and what they do to overcome distractions and other challenges</a:t>
            </a:r>
          </a:p>
          <a:p>
            <a:endParaRPr lang="en-US" b="1" dirty="0" smtClean="0"/>
          </a:p>
          <a:p>
            <a:r>
              <a:rPr lang="en-US" b="1" dirty="0" smtClean="0"/>
              <a:t>Say:</a:t>
            </a:r>
            <a:r>
              <a:rPr lang="en-US" b="1" baseline="0" dirty="0" smtClean="0"/>
              <a:t>  </a:t>
            </a:r>
          </a:p>
          <a:p>
            <a:r>
              <a:rPr lang="en-US" b="0" baseline="0" dirty="0" smtClean="0"/>
              <a:t>What are some challenges to Active Listening? (may use an easel to record answers if desired)</a:t>
            </a:r>
          </a:p>
          <a:p>
            <a:r>
              <a:rPr lang="en-US" b="0" baseline="0" dirty="0" smtClean="0"/>
              <a:t>[listen while the group provides answers]</a:t>
            </a:r>
          </a:p>
          <a:p>
            <a:endParaRPr lang="en-US" b="0" baseline="0" dirty="0" smtClean="0"/>
          </a:p>
          <a:p>
            <a:r>
              <a:rPr lang="en-US" b="0" baseline="0" dirty="0" smtClean="0"/>
              <a:t>Do you ever get distracted while listening to someone?</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en-US" b="0" baseline="0" dirty="0" smtClean="0"/>
              <a:t>How do you overcome the challenges?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Chart builds on right with each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endParaRPr lang="en-Z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dirty="0" smtClean="0"/>
              <a:t>It can be difficult to listen properly to someone else. Some of the reasons we struggle to listen to other people are distractions, emotions, ulterior motives, the speed gap, and our own assumptions.  Let’s look at these in detail.</a:t>
            </a:r>
            <a:endParaRPr lang="en-US" dirty="0" smtClean="0"/>
          </a:p>
          <a:p>
            <a:endParaRPr lang="en-US" dirty="0" smtClean="0"/>
          </a:p>
          <a:p>
            <a:r>
              <a:rPr lang="en-US" b="1" dirty="0" smtClean="0"/>
              <a:t>Distractions:  </a:t>
            </a:r>
            <a:r>
              <a:rPr lang="en-US" dirty="0" smtClean="0"/>
              <a:t>The modern work environment is full of distractions. Daily demands sometimes make it hard to slow down enough to focus on a conversation. It's especially difficult to pay attention when you use technologies like the phone or videoconferencing. These don't provide the visual cues of face-to-face conversation, which would normally hold your attention and stop you from trying to multitask.</a:t>
            </a:r>
          </a:p>
          <a:p>
            <a:endParaRPr lang="en-ZA" dirty="0" smtClean="0"/>
          </a:p>
          <a:p>
            <a:r>
              <a:rPr lang="en-US" b="1" dirty="0" smtClean="0"/>
              <a:t>Emotions:  </a:t>
            </a:r>
            <a:r>
              <a:rPr lang="en-US" dirty="0" smtClean="0"/>
              <a:t>Your emotional reaction to certain people or information can be a listening barrier. You may react too quickly or strongly when someone has an opinion that you disagree with, or tells you something that makes you anxious. This can lead to poor listening, and even to arguments. </a:t>
            </a:r>
          </a:p>
          <a:p>
            <a:endParaRPr lang="en-US" dirty="0" smtClean="0"/>
          </a:p>
          <a:p>
            <a:r>
              <a:rPr lang="en-US" b="1" dirty="0" smtClean="0"/>
              <a:t>Ulterior Motives:  </a:t>
            </a:r>
            <a:r>
              <a:rPr lang="en-US" dirty="0" smtClean="0"/>
              <a:t>Your ulterior motives can prevent you from giving a speaker your full attention. For example, if you're trying to impress the speaker or influence this person in some way, you'll be too absorbed in planning what you'll say next to really listen. People are often unaware of these underlying desires, which can make it difficult to overcome them. For example, even trying to be helpful can be a barrier to effective listening, especially if it causes you to interrupt to give advice or finish speakers' sentences for them. Another example of an ulterior motive is trying to compete with the speaker. If a listener feels compelled to challenge every point the speaker makes, the focus on really listening will be lost – and a conversation can easily snowball into an argument.</a:t>
            </a:r>
          </a:p>
          <a:p>
            <a:endParaRPr lang="en-US" dirty="0" smtClean="0"/>
          </a:p>
          <a:p>
            <a:r>
              <a:rPr lang="en-US" b="1" dirty="0" smtClean="0"/>
              <a:t>Speed</a:t>
            </a:r>
            <a:r>
              <a:rPr lang="en-US" b="1" baseline="0" dirty="0" smtClean="0"/>
              <a:t> Gap:  </a:t>
            </a:r>
            <a:r>
              <a:rPr lang="en-US" dirty="0" smtClean="0"/>
              <a:t>People are capable of processing information three or four times faster than they can talk. During this time delay – or speed gap – it's easy for listeners to get distracted or let their minds wander. Rather than using this time to understand what a speaker is saying, they jump to conclusions and prepare their responses – before the speaker has finished. </a:t>
            </a:r>
          </a:p>
          <a:p>
            <a:endParaRPr lang="en-ZA" dirty="0" smtClean="0"/>
          </a:p>
          <a:p>
            <a:r>
              <a:rPr lang="en-US" b="1" dirty="0" smtClean="0"/>
              <a:t>Assumptions: </a:t>
            </a:r>
            <a:r>
              <a:rPr lang="en-US" dirty="0" smtClean="0"/>
              <a:t> Making assumptions about what the speaker is going to say is another barrier. A common result of the speed gap is that you feel you know what is coming next in a conversation. You might get impatient and interrupt, try to finish the speaker's sentence, or even disagree before the speaker has finished. Interrupting like this gives the impression that you don't value what the speaker is saying. When this happens, it's likely to frustrate, confuse, or upset the speaker.</a:t>
            </a:r>
          </a:p>
          <a:p>
            <a:endParaRPr lang="en-US" dirty="0" smtClean="0"/>
          </a:p>
          <a:p>
            <a:r>
              <a:rPr lang="en-US" b="1" dirty="0" smtClean="0"/>
              <a:t>Certain Phrases:</a:t>
            </a:r>
            <a:r>
              <a:rPr lang="en-US" b="1" baseline="0" dirty="0" smtClean="0"/>
              <a:t>  </a:t>
            </a:r>
            <a:r>
              <a:rPr lang="en-US" b="0" baseline="0" dirty="0" smtClean="0"/>
              <a:t>Like with Emotions, certain phrases can cause an emotional reaction that then prevents effective listening.</a:t>
            </a:r>
            <a:r>
              <a:rPr lang="en-US" dirty="0" smtClean="0"/>
              <a:t>  Sometimes red flag words can momentarily distract you so you're unable to pay attention to what a speaker is saying</a:t>
            </a:r>
            <a:r>
              <a:rPr lang="en-US" baseline="0" dirty="0" smtClean="0"/>
              <a:t> (e.g., c</a:t>
            </a:r>
            <a:r>
              <a:rPr lang="en-US" dirty="0" smtClean="0"/>
              <a:t>ertain phrases – Use the example of “you”)</a:t>
            </a:r>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Chart builds on right hand side with each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There</a:t>
            </a:r>
            <a:r>
              <a:rPr lang="en-ZA" b="0" baseline="0" dirty="0" smtClean="0"/>
              <a:t> are ways to overcome these barriers.  We will talk about some overall techniques in the next section; however, here are some ideas for things you can do to mitigate these barriers.</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baseline="0" dirty="0" smtClean="0"/>
              <a:t>Distractions:</a:t>
            </a:r>
            <a:r>
              <a:rPr lang="en-ZA" b="0" baseline="0" dirty="0" smtClean="0"/>
              <a:t>  Make a point to put away any distractions (i.e. cell phone).  Focus on what is being said by the speaker and not your own response.  Be aware of other distractions and try to tune them out.</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baseline="0" dirty="0" smtClean="0"/>
              <a:t>Emotions:</a:t>
            </a:r>
            <a:r>
              <a:rPr lang="en-ZA" b="0" baseline="0" dirty="0" smtClean="0"/>
              <a:t>  Sometimes people say things that cause an emotional reaction in ourselves.  Being aware and recognizing those reactions, then making a conscious effort to quiet those reactions will help to listen more effectively.  Be aware of your own biases and how that might effect your listening.</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baseline="0" dirty="0" smtClean="0"/>
              <a:t>Ulterior Motives:</a:t>
            </a:r>
            <a:r>
              <a:rPr lang="en-ZA" b="0" baseline="0" dirty="0" smtClean="0"/>
              <a:t>  Recognize your own underlying motives.  Do you have any?  If so, spend more time listening than talking.</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baseline="0" dirty="0" smtClean="0"/>
              <a:t>Speed Gap:  </a:t>
            </a:r>
            <a:r>
              <a:rPr lang="en-ZA" b="0" baseline="0" dirty="0" smtClean="0"/>
              <a:t>Recognize there is a speed gap and use this time to ensure understanding.  Pay attention to the speaker and permit the speaker to finish his/her sentences even if you think you know what they are going to say. </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baseline="0" dirty="0" smtClean="0"/>
              <a:t>Assumptions:</a:t>
            </a:r>
            <a:r>
              <a:rPr lang="en-ZA" b="0" baseline="0" dirty="0" smtClean="0"/>
              <a:t>  Be conscious of making assumptions and let the other person finish speaking before responding.  Don’t jump in too soon!</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baseline="0" dirty="0" smtClean="0"/>
              <a:t>Certain Phrases: </a:t>
            </a:r>
            <a:r>
              <a:rPr lang="en-ZA" b="0" baseline="0" dirty="0" smtClean="0"/>
              <a:t> Know your audience and speaker.  Be aware of how your words may affect others.  Ask open-ended questions.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Video Course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Show</a:t>
            </a:r>
            <a:r>
              <a:rPr lang="en-US" b="0" baseline="0" dirty="0" smtClean="0"/>
              <a:t> video course (References, “Active Listening Challenges”)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2 discussion questions to discuss afterwards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Mouse click to have the discussion question appear, read question, have group discussion</a:t>
            </a:r>
          </a:p>
          <a:p>
            <a:endParaRPr lang="en-US" b="1" dirty="0" smtClean="0"/>
          </a:p>
          <a:p>
            <a:r>
              <a:rPr lang="en-US" b="1" dirty="0" smtClean="0"/>
              <a:t>Say: </a:t>
            </a:r>
            <a:r>
              <a:rPr lang="en-US" b="1" baseline="0" dirty="0" smtClean="0"/>
              <a:t> </a:t>
            </a:r>
            <a:r>
              <a:rPr lang="en-US" b="0" baseline="0" dirty="0" smtClean="0"/>
              <a:t>We are going to view a short video featuring Matt Church, founder of Thought Leaders Global and we will have discussion afterward.</a:t>
            </a:r>
          </a:p>
          <a:p>
            <a:r>
              <a:rPr lang="en-US" b="0" baseline="0" dirty="0" smtClean="0"/>
              <a:t>[watch video]</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Let’s discuss the video</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What do you do to help people move through emotion?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 and provide additional input/comment as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What techniques did Matt mention in the video?</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 and provide additional input/comment as needed]</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baseline="0" dirty="0" smtClean="0"/>
              <a:t>Knowledge check</a:t>
            </a:r>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Say:</a:t>
            </a:r>
            <a:r>
              <a:rPr lang="en-US" sz="1200" b="1" baseline="0" dirty="0" smtClean="0"/>
              <a:t>  </a:t>
            </a:r>
            <a:r>
              <a:rPr lang="en-US" sz="1200" dirty="0" smtClean="0"/>
              <a:t>The agenda</a:t>
            </a:r>
            <a:r>
              <a:rPr lang="en-US" sz="1200" baseline="0" dirty="0" smtClean="0"/>
              <a:t> for this module</a:t>
            </a:r>
          </a:p>
          <a:p>
            <a:r>
              <a:rPr lang="en-US" sz="1200" baseline="0" dirty="0" smtClean="0"/>
              <a:t>First we will review our Objectives</a:t>
            </a:r>
          </a:p>
          <a:p>
            <a:r>
              <a:rPr lang="en-US" sz="1200" baseline="0" dirty="0" smtClean="0"/>
              <a:t>Then we will define what Active Listening is</a:t>
            </a:r>
          </a:p>
          <a:p>
            <a:r>
              <a:rPr lang="en-US" sz="1200" baseline="0" dirty="0" smtClean="0"/>
              <a:t>And you will learn why Active Listening is important, challenges and how to deal with challenges and techniques on how to be more effective at Active Listening</a:t>
            </a:r>
          </a:p>
          <a:p>
            <a:r>
              <a:rPr lang="en-US" sz="1200" baseline="0" dirty="0" smtClean="0"/>
              <a:t>We will wrap up with case studies and review </a:t>
            </a:r>
          </a:p>
          <a:p>
            <a:endParaRPr lang="en-US" sz="1200" baseline="0" dirty="0" smtClean="0"/>
          </a:p>
          <a:p>
            <a:r>
              <a:rPr lang="en-US" sz="1200" baseline="0" dirty="0" smtClean="0"/>
              <a:t>We will have (2) 10 minute breaks during this module</a:t>
            </a:r>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endParaRPr lang="en-US" b="0" dirty="0" smtClean="0"/>
          </a:p>
          <a:p>
            <a:endParaRPr lang="en-US" b="1" dirty="0" smtClean="0"/>
          </a:p>
          <a:p>
            <a:r>
              <a:rPr lang="en-US" b="1" dirty="0" smtClean="0"/>
              <a:t>Say:</a:t>
            </a:r>
          </a:p>
          <a:p>
            <a:r>
              <a:rPr lang="en-US" b="0" dirty="0" smtClean="0"/>
              <a:t>Question:  Match each of the examples to the types of listening barriers they represent.</a:t>
            </a:r>
          </a:p>
          <a:p>
            <a:pPr marL="342900" indent="-342900">
              <a:spcBef>
                <a:spcPts val="600"/>
              </a:spcBef>
              <a:buClr>
                <a:srgbClr val="0038A8"/>
              </a:buClr>
              <a:buFont typeface="+mj-lt"/>
              <a:buAutoNum type="arabicParenR"/>
            </a:pPr>
            <a:r>
              <a:rPr lang="en-US" dirty="0" smtClean="0"/>
              <a:t>Joanne thinks she knows what people are going to say, so she completes the sentences of others</a:t>
            </a:r>
          </a:p>
          <a:p>
            <a:pPr marL="342900" indent="-342900">
              <a:spcBef>
                <a:spcPts val="600"/>
              </a:spcBef>
              <a:buClr>
                <a:srgbClr val="0038A8"/>
              </a:buClr>
              <a:buFont typeface="+mj-lt"/>
              <a:buAutoNum type="arabicParenR"/>
            </a:pPr>
            <a:r>
              <a:rPr lang="en-US" dirty="0" smtClean="0"/>
              <a:t>While on the phone with her boss, Molly reads an e-mail</a:t>
            </a:r>
          </a:p>
          <a:p>
            <a:pPr marL="342900" indent="-342900">
              <a:spcBef>
                <a:spcPts val="600"/>
              </a:spcBef>
              <a:buClr>
                <a:srgbClr val="0038A8"/>
              </a:buClr>
              <a:buFont typeface="+mj-lt"/>
              <a:buAutoNum type="arabicParenR"/>
            </a:pPr>
            <a:r>
              <a:rPr lang="en-US" dirty="0" smtClean="0"/>
              <a:t>Amy thinks faster than Jeremy speaks, so she plans her lunch while he’s still speaking</a:t>
            </a:r>
          </a:p>
          <a:p>
            <a:pPr marL="342900" indent="-342900">
              <a:spcBef>
                <a:spcPts val="600"/>
              </a:spcBef>
              <a:buClr>
                <a:srgbClr val="0038A8"/>
              </a:buClr>
              <a:buFont typeface="+mj-lt"/>
              <a:buAutoNum type="arabicParenR"/>
            </a:pPr>
            <a:r>
              <a:rPr lang="en-US" dirty="0" smtClean="0"/>
              <a:t>Terry is hoping to be promoted and nods approvingly at everything his boss says</a:t>
            </a:r>
          </a:p>
          <a:p>
            <a:pPr marL="342900" indent="-342900">
              <a:spcBef>
                <a:spcPts val="600"/>
              </a:spcBef>
              <a:buClr>
                <a:srgbClr val="0038A8"/>
              </a:buClr>
              <a:buFont typeface="+mj-lt"/>
              <a:buAutoNum type="arabicParenR"/>
            </a:pPr>
            <a:r>
              <a:rPr lang="en-US" dirty="0" smtClean="0"/>
              <a:t>Richard just lost his uncle to cancer and gets angry when Kelly talks about smoking</a:t>
            </a:r>
          </a:p>
          <a:p>
            <a:pPr marL="342900" indent="-342900">
              <a:spcBef>
                <a:spcPts val="600"/>
              </a:spcBef>
              <a:buClr>
                <a:srgbClr val="0038A8"/>
              </a:buClr>
              <a:buFont typeface="+mj-lt"/>
              <a:buNone/>
            </a:pPr>
            <a:endParaRPr lang="en-US" dirty="0" smtClean="0"/>
          </a:p>
          <a:p>
            <a:pPr marL="342900" indent="-342900">
              <a:lnSpc>
                <a:spcPct val="150000"/>
              </a:lnSpc>
              <a:spcBef>
                <a:spcPts val="600"/>
              </a:spcBef>
              <a:buClr>
                <a:srgbClr val="0038A8"/>
              </a:buClr>
              <a:buFont typeface="+mj-lt"/>
              <a:buAutoNum type="alphaUcPeriod"/>
            </a:pPr>
            <a:r>
              <a:rPr lang="en-US" dirty="0" smtClean="0"/>
              <a:t>Assumptions</a:t>
            </a:r>
          </a:p>
          <a:p>
            <a:pPr marL="342900" indent="-342900">
              <a:lnSpc>
                <a:spcPct val="150000"/>
              </a:lnSpc>
              <a:spcBef>
                <a:spcPts val="600"/>
              </a:spcBef>
              <a:buClr>
                <a:srgbClr val="0038A8"/>
              </a:buClr>
              <a:buFont typeface="+mj-lt"/>
              <a:buAutoNum type="alphaUcPeriod"/>
            </a:pPr>
            <a:r>
              <a:rPr lang="en-US" dirty="0" smtClean="0"/>
              <a:t>Ulterior motives</a:t>
            </a:r>
          </a:p>
          <a:p>
            <a:pPr marL="342900" indent="-342900">
              <a:lnSpc>
                <a:spcPct val="150000"/>
              </a:lnSpc>
              <a:spcBef>
                <a:spcPts val="600"/>
              </a:spcBef>
              <a:buClr>
                <a:srgbClr val="0038A8"/>
              </a:buClr>
              <a:buFont typeface="+mj-lt"/>
              <a:buAutoNum type="alphaUcPeriod"/>
            </a:pPr>
            <a:r>
              <a:rPr lang="en-US" dirty="0" smtClean="0"/>
              <a:t>Speed Gap</a:t>
            </a:r>
          </a:p>
          <a:p>
            <a:pPr marL="342900" indent="-342900">
              <a:lnSpc>
                <a:spcPct val="150000"/>
              </a:lnSpc>
              <a:spcBef>
                <a:spcPts val="600"/>
              </a:spcBef>
              <a:buClr>
                <a:srgbClr val="0038A8"/>
              </a:buClr>
              <a:buFont typeface="+mj-lt"/>
              <a:buAutoNum type="alphaUcPeriod"/>
            </a:pPr>
            <a:r>
              <a:rPr lang="en-US" dirty="0" smtClean="0"/>
              <a:t>Emotion</a:t>
            </a:r>
          </a:p>
          <a:p>
            <a:pPr marL="342900" indent="-342900">
              <a:lnSpc>
                <a:spcPct val="150000"/>
              </a:lnSpc>
              <a:spcBef>
                <a:spcPts val="600"/>
              </a:spcBef>
              <a:buClr>
                <a:srgbClr val="0038A8"/>
              </a:buClr>
              <a:buFont typeface="+mj-lt"/>
              <a:buAutoNum type="alphaUcPeriod"/>
            </a:pPr>
            <a:r>
              <a:rPr lang="en-US" dirty="0" smtClean="0"/>
              <a:t>Distraction</a:t>
            </a:r>
          </a:p>
          <a:p>
            <a:endParaRPr lang="en-US" b="0" dirty="0" smtClean="0"/>
          </a:p>
          <a:p>
            <a:r>
              <a:rPr lang="en-US" b="0" dirty="0" smtClean="0"/>
              <a:t>[mouse click]</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Answer:</a:t>
            </a:r>
            <a:r>
              <a:rPr lang="en-US" dirty="0" smtClean="0"/>
              <a:t> 1A, 2E, 3C, 4B, 5D</a:t>
            </a:r>
          </a:p>
          <a:p>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endParaRPr lang="en-US" b="0" dirty="0" smtClean="0"/>
          </a:p>
          <a:p>
            <a:endParaRPr lang="en-US" b="1" dirty="0" smtClean="0"/>
          </a:p>
          <a:p>
            <a:r>
              <a:rPr lang="en-US" sz="1200" b="1" dirty="0" smtClean="0"/>
              <a:t>Say:</a:t>
            </a:r>
          </a:p>
          <a:p>
            <a:pPr marR="0" lvl="0" algn="l" defTabSz="820738" rtl="0" eaLnBrk="1" fontAlgn="base" latinLnBrk="0" hangingPunct="1">
              <a:spcBef>
                <a:spcPts val="600"/>
              </a:spcBef>
              <a:spcAft>
                <a:spcPct val="0"/>
              </a:spcAft>
              <a:buClr>
                <a:schemeClr val="hlink"/>
              </a:buClr>
              <a:buSzTx/>
              <a:buFont typeface="Wingdings" pitchFamily="2" charset="2"/>
              <a:buNone/>
              <a:tabLst/>
              <a:defRPr/>
            </a:pPr>
            <a:r>
              <a:rPr lang="en-US" sz="1200" b="0" dirty="0" smtClean="0">
                <a:latin typeface="+mj-lt"/>
              </a:rPr>
              <a:t>Question:  </a:t>
            </a:r>
            <a:r>
              <a:rPr lang="en-US" sz="1200" dirty="0" smtClean="0">
                <a:solidFill>
                  <a:srgbClr val="000000"/>
                </a:solidFill>
                <a:latin typeface="+mj-lt"/>
              </a:rPr>
              <a:t>Gloria gets irritable with colleagues who speak slowly and often interrupts them mid-sentence. She also gets annoyed whenever her colleagues mention their personal lives, which she finds tedious. Her job involves a lot of teamwork, but people have started avoiding her – which means her projects are often flawed or late. She realizes that her poor listening skills are starting to interfere with her performance.  What are some of the things Gloria could do to overcome the barriers she struggles with? </a:t>
            </a:r>
          </a:p>
          <a:p>
            <a:pPr marR="0" lvl="0" algn="l" defTabSz="820738" rtl="0" eaLnBrk="1" fontAlgn="base" latinLnBrk="0" hangingPunct="1">
              <a:spcBef>
                <a:spcPts val="600"/>
              </a:spcBef>
              <a:spcAft>
                <a:spcPct val="0"/>
              </a:spcAft>
              <a:buClr>
                <a:schemeClr val="hlink"/>
              </a:buClr>
              <a:buSzTx/>
              <a:buFont typeface="Wingdings" pitchFamily="2" charset="2"/>
              <a:buNone/>
              <a:tabLst/>
              <a:defRPr/>
            </a:pPr>
            <a:endParaRPr lang="en-US" sz="1200" dirty="0" smtClean="0">
              <a:latin typeface="+mj-lt"/>
            </a:endParaRPr>
          </a:p>
          <a:p>
            <a:pPr marL="225425" marR="0" lvl="0" indent="-225425" algn="l" defTabSz="820738" rtl="0" eaLnBrk="1" fontAlgn="base" latinLnBrk="0" hangingPunct="1">
              <a:spcBef>
                <a:spcPts val="300"/>
              </a:spcBef>
              <a:spcAft>
                <a:spcPct val="0"/>
              </a:spcAft>
              <a:buClr>
                <a:schemeClr val="hlink"/>
              </a:buClr>
              <a:buSzTx/>
              <a:buFont typeface="Wingdings" pitchFamily="2" charset="2"/>
              <a:buNone/>
              <a:tabLst/>
              <a:defRPr/>
            </a:pPr>
            <a:r>
              <a:rPr kumimoji="0" lang="en-US" sz="1200" i="0" u="none" strike="noStrike" kern="0" cap="none" spc="0" normalizeH="0" baseline="0" noProof="0" dirty="0" smtClean="0">
                <a:ln>
                  <a:noFill/>
                </a:ln>
                <a:solidFill>
                  <a:schemeClr val="tx1"/>
                </a:solidFill>
                <a:effectLst/>
                <a:uLnTx/>
                <a:uFillTx/>
                <a:latin typeface="+mj-lt"/>
                <a:ea typeface="+mn-ea"/>
                <a:cs typeface="+mn-cs"/>
              </a:rPr>
              <a:t>Choose</a:t>
            </a:r>
            <a:r>
              <a:rPr kumimoji="0" lang="en-US" sz="1200" i="0" u="none" strike="noStrike" kern="0" cap="none" spc="0" normalizeH="0" noProof="0" dirty="0" smtClean="0">
                <a:ln>
                  <a:noFill/>
                </a:ln>
                <a:solidFill>
                  <a:schemeClr val="tx1"/>
                </a:solidFill>
                <a:effectLst/>
                <a:uLnTx/>
                <a:uFillTx/>
                <a:latin typeface="+mj-lt"/>
                <a:ea typeface="+mn-ea"/>
                <a:cs typeface="+mn-cs"/>
              </a:rPr>
              <a:t> </a:t>
            </a:r>
            <a:r>
              <a:rPr kumimoji="0" lang="en-US" sz="1200" i="0" u="none" strike="noStrike" kern="0" cap="none" spc="0" normalizeH="0" baseline="0" noProof="0" dirty="0" smtClean="0">
                <a:ln>
                  <a:noFill/>
                </a:ln>
                <a:solidFill>
                  <a:schemeClr val="tx1"/>
                </a:solidFill>
                <a:effectLst/>
                <a:uLnTx/>
                <a:uFillTx/>
                <a:latin typeface="+mj-lt"/>
                <a:ea typeface="+mn-ea"/>
                <a:cs typeface="+mn-cs"/>
              </a:rPr>
              <a:t>more than one option.</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200" dirty="0" smtClean="0">
                <a:latin typeface="+mj-lt"/>
              </a:rPr>
              <a:t>Be aware of her own biases</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200" dirty="0" smtClean="0">
                <a:latin typeface="+mj-lt"/>
              </a:rPr>
              <a:t>Asking her colleagues to avoid certain topics when they're around her</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200" dirty="0" smtClean="0">
                <a:latin typeface="+mj-lt"/>
              </a:rPr>
              <a:t>Allow any speaker to finish before formulating her response</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200" dirty="0" smtClean="0">
                <a:latin typeface="+mj-lt"/>
              </a:rPr>
              <a:t>Focus on the message rather than on how she feels about the speaker</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200" dirty="0" smtClean="0">
                <a:latin typeface="+mj-lt"/>
              </a:rPr>
              <a:t>Think carefully about what she wants to say before she interrupts</a:t>
            </a:r>
          </a:p>
          <a:p>
            <a:pPr marL="576263" marR="0" lvl="0" indent="-347663" algn="l" defTabSz="820738" rtl="0" eaLnBrk="1" fontAlgn="base" latinLnBrk="0" hangingPunct="1">
              <a:spcBef>
                <a:spcPts val="300"/>
              </a:spcBef>
              <a:spcAft>
                <a:spcPct val="0"/>
              </a:spcAft>
              <a:buClr>
                <a:schemeClr val="hlink"/>
              </a:buClr>
              <a:buSzTx/>
              <a:tabLst/>
              <a:defRPr/>
            </a:pPr>
            <a:endParaRPr kumimoji="0" lang="en-US" sz="1200" i="0" u="none" strike="noStrike" kern="0" cap="none" spc="0" normalizeH="0" baseline="0" noProof="0" dirty="0" smtClean="0">
              <a:ln>
                <a:noFill/>
              </a:ln>
              <a:solidFill>
                <a:schemeClr val="tx1"/>
              </a:solidFill>
              <a:effectLst/>
              <a:uLnTx/>
              <a:uFillTx/>
              <a:latin typeface="+mj-lt"/>
              <a:ea typeface="+mn-ea"/>
              <a:cs typeface="+mn-cs"/>
            </a:endParaRPr>
          </a:p>
          <a:p>
            <a:pPr marL="576263" marR="0" lvl="0" indent="-347663" algn="l" defTabSz="820738" rtl="0" eaLnBrk="1" fontAlgn="base" latinLnBrk="0" hangingPunct="1">
              <a:spcBef>
                <a:spcPts val="300"/>
              </a:spcBef>
              <a:spcAft>
                <a:spcPct val="0"/>
              </a:spcAft>
              <a:buClr>
                <a:schemeClr val="hlink"/>
              </a:buClr>
              <a:buSzTx/>
              <a:tabLst/>
              <a:defRPr/>
            </a:pPr>
            <a:r>
              <a:rPr kumimoji="0" lang="en-US" sz="1200" i="0" u="none" strike="noStrike" kern="0" cap="none" spc="0" normalizeH="0" baseline="0" noProof="0" dirty="0" smtClean="0">
                <a:ln>
                  <a:noFill/>
                </a:ln>
                <a:solidFill>
                  <a:schemeClr val="tx1"/>
                </a:solidFill>
                <a:effectLst/>
                <a:uLnTx/>
                <a:uFillTx/>
                <a:latin typeface="+mj-lt"/>
                <a:ea typeface="+mn-ea"/>
                <a:cs typeface="+mn-cs"/>
              </a:rPr>
              <a:t>[mouse click]</a:t>
            </a:r>
          </a:p>
          <a:p>
            <a:pPr marL="576263" marR="0" lvl="0" indent="-347663" algn="l" defTabSz="820738" rtl="0" eaLnBrk="1" fontAlgn="base" latinLnBrk="0" hangingPunct="1">
              <a:spcBef>
                <a:spcPts val="300"/>
              </a:spcBef>
              <a:spcAft>
                <a:spcPct val="0"/>
              </a:spcAft>
              <a:buClr>
                <a:schemeClr val="hlink"/>
              </a:buClr>
              <a:buSzTx/>
              <a:tabLst/>
              <a:defRPr/>
            </a:pPr>
            <a:endParaRPr kumimoji="0" lang="en-US" sz="1200" i="0" u="none" strike="noStrike" kern="0" cap="none" spc="0" normalizeH="0" baseline="0" noProof="0" dirty="0" smtClean="0">
              <a:ln>
                <a:noFill/>
              </a:ln>
              <a:solidFill>
                <a:schemeClr val="tx1"/>
              </a:solidFill>
              <a:effectLst/>
              <a:uLnTx/>
              <a:uFillTx/>
              <a:latin typeface="+mj-lt"/>
              <a:ea typeface="+mn-ea"/>
              <a:cs typeface="+mn-cs"/>
            </a:endParaRPr>
          </a:p>
          <a:p>
            <a:pPr marL="514350" marR="0" lvl="0" indent="-514350" algn="l" defTabSz="820738" rtl="0" eaLnBrk="1" fontAlgn="base" latinLnBrk="0" hangingPunct="1">
              <a:spcBef>
                <a:spcPts val="300"/>
              </a:spcBef>
              <a:spcAft>
                <a:spcPct val="0"/>
              </a:spcAft>
              <a:buClr>
                <a:schemeClr val="hlink"/>
              </a:buClr>
              <a:buSzTx/>
              <a:buFont typeface="Wingdings" pitchFamily="2" charset="2"/>
              <a:buNone/>
              <a:tabLst/>
              <a:defRPr/>
            </a:pPr>
            <a:r>
              <a:rPr kumimoji="0" lang="en-US" sz="1200" b="1" i="0" u="none" strike="noStrike" kern="0" cap="none" spc="0" normalizeH="0" baseline="0" noProof="0" dirty="0" smtClean="0">
                <a:ln>
                  <a:noFill/>
                </a:ln>
                <a:solidFill>
                  <a:schemeClr val="tx1"/>
                </a:solidFill>
                <a:effectLst/>
                <a:uLnTx/>
                <a:uFillTx/>
                <a:latin typeface="+mj-lt"/>
                <a:ea typeface="+mn-ea"/>
                <a:cs typeface="+mn-cs"/>
              </a:rPr>
              <a:t>Answer:</a:t>
            </a:r>
            <a:r>
              <a:rPr kumimoji="0" lang="en-US" sz="1200" i="0" u="none" strike="noStrike" kern="0" cap="none" spc="0" normalizeH="0" baseline="0" noProof="0" dirty="0" smtClean="0">
                <a:ln>
                  <a:noFill/>
                </a:ln>
                <a:solidFill>
                  <a:schemeClr val="tx1"/>
                </a:solidFill>
                <a:effectLst/>
                <a:uLnTx/>
                <a:uFillTx/>
                <a:latin typeface="+mj-lt"/>
                <a:ea typeface="+mn-ea"/>
                <a:cs typeface="+mn-cs"/>
              </a:rPr>
              <a:t> #1, #3, #</a:t>
            </a:r>
            <a:r>
              <a:rPr lang="en-US" sz="1200" kern="0" noProof="0" dirty="0" smtClean="0">
                <a:latin typeface="+mj-lt"/>
              </a:rPr>
              <a:t>4</a:t>
            </a:r>
          </a:p>
          <a:p>
            <a:pPr marL="514350" marR="0" lvl="0" indent="-514350" algn="l" defTabSz="820738" rtl="0" eaLnBrk="1" fontAlgn="base" latinLnBrk="0" hangingPunct="1">
              <a:spcBef>
                <a:spcPts val="300"/>
              </a:spcBef>
              <a:spcAft>
                <a:spcPct val="0"/>
              </a:spcAft>
              <a:buClr>
                <a:schemeClr val="hlink"/>
              </a:buClr>
              <a:buSzTx/>
              <a:buFont typeface="Wingdings" pitchFamily="2" charset="2"/>
              <a:buNone/>
              <a:tabLst/>
              <a:defRPr/>
            </a:pPr>
            <a:endParaRPr kumimoji="0" lang="en-US" sz="1200" i="0" u="none" strike="noStrike" kern="0" cap="none" spc="0" normalizeH="0" baseline="0" noProof="0" dirty="0" smtClean="0">
              <a:ln>
                <a:noFill/>
              </a:ln>
              <a:solidFill>
                <a:schemeClr val="tx1"/>
              </a:solidFill>
              <a:effectLst/>
              <a:uLnTx/>
              <a:uFillTx/>
              <a:latin typeface="+mj-lt"/>
              <a:ea typeface="+mn-ea"/>
              <a:cs typeface="+mn-cs"/>
            </a:endParaRPr>
          </a:p>
          <a:p>
            <a:pPr marL="514350" marR="0" lvl="0" indent="-514350" algn="l" defTabSz="820738" rtl="0" eaLnBrk="1" fontAlgn="base" latinLnBrk="0" hangingPunct="1">
              <a:spcBef>
                <a:spcPts val="300"/>
              </a:spcBef>
              <a:spcAft>
                <a:spcPct val="0"/>
              </a:spcAft>
              <a:buClr>
                <a:schemeClr val="hlink"/>
              </a:buClr>
              <a:buSzTx/>
              <a:buFont typeface="Wingdings" pitchFamily="2" charset="2"/>
              <a:buNone/>
              <a:tabLst/>
              <a:defRPr/>
            </a:pPr>
            <a:r>
              <a:rPr kumimoji="0" lang="en-US" sz="1200" i="0" u="none" strike="noStrike" kern="0" cap="none" spc="0" normalizeH="0" baseline="0" noProof="0" dirty="0" smtClean="0">
                <a:ln>
                  <a:noFill/>
                </a:ln>
                <a:solidFill>
                  <a:schemeClr val="tx1"/>
                </a:solidFill>
                <a:effectLst/>
                <a:uLnTx/>
                <a:uFillTx/>
                <a:latin typeface="+mj-lt"/>
                <a:ea typeface="+mn-ea"/>
                <a:cs typeface="+mn-cs"/>
              </a:rPr>
              <a:t>#2 – Not an option because it isn’t reasonable to ask people to avoid certain topics particularly if it something others want to talk about</a:t>
            </a:r>
          </a:p>
          <a:p>
            <a:pPr marL="514350" marR="0" lvl="0" indent="-514350" algn="l" defTabSz="820738" rtl="0" eaLnBrk="1" fontAlgn="base" latinLnBrk="0" hangingPunct="1">
              <a:spcBef>
                <a:spcPts val="300"/>
              </a:spcBef>
              <a:spcAft>
                <a:spcPct val="0"/>
              </a:spcAft>
              <a:buClr>
                <a:schemeClr val="hlink"/>
              </a:buClr>
              <a:buSzTx/>
              <a:buFont typeface="Wingdings" pitchFamily="2" charset="2"/>
              <a:buNone/>
              <a:tabLst/>
              <a:defRPr/>
            </a:pPr>
            <a:r>
              <a:rPr kumimoji="0" lang="en-US" sz="1200" i="0" u="none" strike="noStrike" kern="0" cap="none" spc="0" normalizeH="0" baseline="0" noProof="0" dirty="0" smtClean="0">
                <a:ln>
                  <a:noFill/>
                </a:ln>
                <a:solidFill>
                  <a:schemeClr val="tx1"/>
                </a:solidFill>
                <a:effectLst/>
                <a:uLnTx/>
                <a:uFillTx/>
                <a:latin typeface="+mj-lt"/>
                <a:ea typeface="+mn-ea"/>
                <a:cs typeface="+mn-cs"/>
              </a:rPr>
              <a:t>#5 – Not an option because she is still interrupting others and not really listening</a:t>
            </a:r>
          </a:p>
          <a:p>
            <a:endParaRPr lang="en-US" sz="1200" b="0" dirty="0" smtClean="0">
              <a:latin typeface="+mj-lt"/>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Next chapter is Chapter 4 – Active Listening Techniques</a:t>
            </a:r>
          </a:p>
          <a:p>
            <a:endParaRPr lang="en-US" b="1"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discuss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the question, discuss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b="0" baseline="0" dirty="0" smtClean="0"/>
              <a:t>Get participants thinking about how they define active listening, why it is important and have the audience share a situation (or if no one will share this early, provide an example) of how they used active listening skills and how it was different than other conversations.</a:t>
            </a:r>
          </a:p>
          <a:p>
            <a:endParaRPr lang="en-US" b="1" dirty="0" smtClean="0"/>
          </a:p>
          <a:p>
            <a:r>
              <a:rPr lang="en-US" b="1" dirty="0" smtClean="0"/>
              <a:t>Say:</a:t>
            </a:r>
            <a:r>
              <a:rPr lang="en-US" b="1" baseline="0" dirty="0" smtClean="0"/>
              <a:t>  </a:t>
            </a:r>
          </a:p>
          <a:p>
            <a:r>
              <a:rPr lang="en-US" b="0" baseline="0" dirty="0" smtClean="0"/>
              <a:t>What are some examples of Active Listening techniques?  (may use an easel to record answers if desired)</a:t>
            </a:r>
          </a:p>
          <a:p>
            <a:r>
              <a:rPr lang="en-US" b="0" baseline="0" dirty="0" smtClean="0"/>
              <a:t>[listen while the group provides answers]</a:t>
            </a:r>
          </a:p>
          <a:p>
            <a:endParaRPr lang="en-US" b="0" baseline="0" dirty="0" smtClean="0"/>
          </a:p>
          <a:p>
            <a:r>
              <a:rPr lang="en-US" b="0" baseline="0" dirty="0" smtClean="0"/>
              <a:t>What other techniques do you use to stay engaged in the conversation?  Discuss more if there is interest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en-US" b="0" baseline="0" dirty="0" smtClean="0"/>
              <a:t>How much time do you actually spend listening?</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1"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There are 8 techniques. </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The first technique will be visible when</a:t>
            </a:r>
            <a:r>
              <a:rPr lang="en-ZA" b="0" baseline="0" dirty="0" smtClean="0"/>
              <a:t> the slide appears.  </a:t>
            </a:r>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On each mouse click, a new technique and corresponding explanation will appear.</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r>
              <a:rPr lang="en-US" dirty="0" smtClean="0"/>
              <a:t>We are going to look at 8 techniques</a:t>
            </a:r>
            <a:r>
              <a:rPr lang="en-US" baseline="0" dirty="0" smtClean="0"/>
              <a:t> for Active Listening.</a:t>
            </a:r>
          </a:p>
          <a:p>
            <a:endParaRPr lang="en-US" baseline="0" dirty="0" smtClean="0"/>
          </a:p>
          <a:p>
            <a:r>
              <a:rPr lang="en-US" baseline="0" dirty="0" smtClean="0"/>
              <a:t>FOCUS:  Pay attention to speaker</a:t>
            </a:r>
          </a:p>
          <a:p>
            <a:pPr marL="685800" lvl="1" indent="-228600">
              <a:buFont typeface="Wingdings" pitchFamily="2" charset="2"/>
              <a:buChar char="§"/>
            </a:pPr>
            <a:r>
              <a:rPr lang="en-US" baseline="0" dirty="0" smtClean="0"/>
              <a:t>Give 100% of your attention to the speaker</a:t>
            </a:r>
          </a:p>
          <a:p>
            <a:pPr marL="685800" lvl="1" indent="-228600">
              <a:buFont typeface="Wingdings" pitchFamily="2" charset="2"/>
              <a:buChar char="§"/>
            </a:pPr>
            <a:r>
              <a:rPr lang="en-US" baseline="0" dirty="0" smtClean="0"/>
              <a:t>Make a conscious decision to listen</a:t>
            </a:r>
          </a:p>
          <a:p>
            <a:pPr marL="685800" lvl="1" indent="-228600">
              <a:buFont typeface="Wingdings" pitchFamily="2" charset="2"/>
              <a:buChar char="§"/>
            </a:pPr>
            <a:r>
              <a:rPr lang="en-US" baseline="0" dirty="0" smtClean="0"/>
              <a:t>Be present</a:t>
            </a:r>
            <a:endParaRPr lang="en-US" baseline="0" dirty="0"/>
          </a:p>
          <a:p>
            <a:pPr marL="228600" lvl="0" indent="-228600">
              <a:buNone/>
            </a:pPr>
            <a:endParaRPr lang="en-US" baseline="0" dirty="0" smtClean="0"/>
          </a:p>
          <a:p>
            <a:pPr marL="228600" lvl="0" indent="-228600">
              <a:buNone/>
            </a:pPr>
            <a:r>
              <a:rPr lang="en-US" baseline="0" dirty="0" smtClean="0"/>
              <a:t>DEMONSTRATE:  Show you are listening</a:t>
            </a:r>
          </a:p>
          <a:p>
            <a:pPr marL="685800" lvl="1" indent="-228600">
              <a:buFont typeface="Wingdings" pitchFamily="2" charset="2"/>
              <a:buChar char="§"/>
            </a:pPr>
            <a:r>
              <a:rPr lang="en-US" baseline="0" dirty="0" smtClean="0"/>
              <a:t>Maintain eye contact</a:t>
            </a:r>
          </a:p>
          <a:p>
            <a:pPr marL="685800" lvl="1" indent="-228600">
              <a:buFont typeface="Wingdings" pitchFamily="2" charset="2"/>
              <a:buChar char="§"/>
            </a:pPr>
            <a:r>
              <a:rPr lang="en-US" baseline="0" dirty="0" smtClean="0"/>
              <a:t>Use verbal/non-verbal response (</a:t>
            </a:r>
            <a:r>
              <a:rPr lang="en-US" baseline="0" dirty="0" err="1" smtClean="0"/>
              <a:t>ie</a:t>
            </a:r>
            <a:r>
              <a:rPr lang="en-US" baseline="0" dirty="0" smtClean="0"/>
              <a:t>. Facial expressions, body posture)</a:t>
            </a:r>
          </a:p>
          <a:p>
            <a:pPr marL="685800" lvl="1" indent="-228600">
              <a:buFont typeface="Wingdings" pitchFamily="2" charset="2"/>
              <a:buChar char="§"/>
            </a:pPr>
            <a:r>
              <a:rPr lang="en-US" baseline="0" dirty="0" smtClean="0"/>
              <a:t>Be aware of your body language (closed </a:t>
            </a:r>
            <a:r>
              <a:rPr lang="en-US" baseline="0" dirty="0" err="1" smtClean="0"/>
              <a:t>vs</a:t>
            </a:r>
            <a:r>
              <a:rPr lang="en-US" baseline="0" dirty="0" smtClean="0"/>
              <a:t> open posture, self body language)</a:t>
            </a:r>
          </a:p>
          <a:p>
            <a:pPr marL="228600" lvl="0" indent="-228600">
              <a:buNone/>
            </a:pPr>
            <a:endParaRPr lang="en-US" baseline="0" dirty="0" smtClean="0"/>
          </a:p>
          <a:p>
            <a:pPr marL="228600" lvl="0" indent="-228600">
              <a:buNone/>
            </a:pPr>
            <a:r>
              <a:rPr lang="en-US" baseline="0" dirty="0" smtClean="0"/>
              <a:t>PARAPHRASE:  Restate in your own words</a:t>
            </a:r>
          </a:p>
          <a:p>
            <a:pPr marL="685800" lvl="1" indent="-228600">
              <a:buFont typeface="Wingdings" pitchFamily="2" charset="2"/>
              <a:buChar char="§"/>
            </a:pPr>
            <a:r>
              <a:rPr lang="en-US" baseline="0" dirty="0" smtClean="0"/>
              <a:t>Clarify understanding of speaker</a:t>
            </a:r>
          </a:p>
          <a:p>
            <a:pPr marL="685800" lvl="1" indent="-228600">
              <a:buFont typeface="Wingdings" pitchFamily="2" charset="2"/>
              <a:buChar char="§"/>
            </a:pPr>
            <a:r>
              <a:rPr lang="en-US" baseline="0" dirty="0" smtClean="0"/>
              <a:t>Reflect back what’s being said</a:t>
            </a:r>
          </a:p>
          <a:p>
            <a:pPr marL="685800" lvl="1" indent="-228600">
              <a:buFont typeface="Wingdings" pitchFamily="2" charset="2"/>
              <a:buChar char="§"/>
            </a:pPr>
            <a:r>
              <a:rPr lang="en-US" baseline="0" dirty="0" smtClean="0"/>
              <a:t>Focus on content</a:t>
            </a:r>
          </a:p>
          <a:p>
            <a:pPr marL="228600" lvl="0" indent="-228600">
              <a:buNone/>
            </a:pPr>
            <a:endParaRPr lang="en-US" baseline="0" dirty="0" smtClean="0"/>
          </a:p>
          <a:p>
            <a:pPr marL="228600" lvl="0" indent="-228600">
              <a:buNone/>
            </a:pPr>
            <a:r>
              <a:rPr lang="en-US" baseline="0" dirty="0" smtClean="0"/>
              <a:t>RESPOND:  Provide feedback</a:t>
            </a:r>
          </a:p>
          <a:p>
            <a:pPr marL="685800" lvl="1" indent="-228600">
              <a:buFont typeface="Wingdings" pitchFamily="2" charset="2"/>
              <a:buChar char="§"/>
            </a:pPr>
            <a:r>
              <a:rPr lang="en-US" baseline="0" dirty="0" smtClean="0"/>
              <a:t>Ask clarifying questions</a:t>
            </a:r>
          </a:p>
          <a:p>
            <a:pPr marL="685800" lvl="1" indent="-228600">
              <a:buFont typeface="Wingdings" pitchFamily="2" charset="2"/>
              <a:buChar char="§"/>
            </a:pPr>
            <a:r>
              <a:rPr lang="en-US" baseline="0" dirty="0" smtClean="0"/>
              <a:t>Share information and perspectives</a:t>
            </a:r>
          </a:p>
          <a:p>
            <a:pPr marL="685800" lvl="1" indent="-228600">
              <a:buFont typeface="Wingdings" pitchFamily="2" charset="2"/>
              <a:buChar char="§"/>
            </a:pPr>
            <a:r>
              <a:rPr lang="en-US" baseline="0" dirty="0" smtClean="0"/>
              <a:t>Be candid, open and honest in response</a:t>
            </a:r>
          </a:p>
          <a:p>
            <a:pPr marL="228600" lvl="0" indent="-228600">
              <a:buNone/>
            </a:pPr>
            <a:endParaRPr lang="en-US" baseline="0" dirty="0" smtClean="0"/>
          </a:p>
          <a:p>
            <a:pPr marL="228600" lvl="0" indent="-228600">
              <a:buNone/>
            </a:pPr>
            <a:r>
              <a:rPr lang="en-US" baseline="0" dirty="0" smtClean="0"/>
              <a:t>REFLECT:  Restate the speakers words</a:t>
            </a:r>
          </a:p>
          <a:p>
            <a:pPr marL="685800" lvl="1" indent="-228600">
              <a:buFont typeface="Wingdings" pitchFamily="2" charset="2"/>
              <a:buChar char="§"/>
            </a:pPr>
            <a:r>
              <a:rPr lang="en-US" baseline="0" dirty="0" smtClean="0"/>
              <a:t>Listen openly with empathy</a:t>
            </a:r>
          </a:p>
          <a:p>
            <a:pPr marL="685800" lvl="1" indent="-228600">
              <a:buFont typeface="Wingdings" pitchFamily="2" charset="2"/>
              <a:buChar char="§"/>
            </a:pPr>
            <a:r>
              <a:rPr lang="en-US" baseline="0" dirty="0" smtClean="0"/>
              <a:t>Affirm the speaker’s feelings</a:t>
            </a:r>
          </a:p>
          <a:p>
            <a:pPr marL="685800" lvl="1" indent="-228600">
              <a:buFont typeface="Wingdings" pitchFamily="2" charset="2"/>
              <a:buChar char="§"/>
            </a:pPr>
            <a:r>
              <a:rPr lang="en-US" baseline="0" dirty="0" smtClean="0"/>
              <a:t>Pay attention to non-verbal cues</a:t>
            </a:r>
          </a:p>
          <a:p>
            <a:pPr marL="228600" lvl="0" indent="-228600">
              <a:buNone/>
            </a:pPr>
            <a:endParaRPr lang="en-US" baseline="0" dirty="0" smtClean="0"/>
          </a:p>
          <a:p>
            <a:pPr marL="228600" lvl="0" indent="-228600">
              <a:buNone/>
            </a:pPr>
            <a:r>
              <a:rPr lang="en-US" baseline="0" dirty="0" smtClean="0"/>
              <a:t>SPEED GAP:  Use speed gap constructively</a:t>
            </a:r>
          </a:p>
          <a:p>
            <a:pPr marL="685800" lvl="1" indent="-228600">
              <a:buFont typeface="Wingdings" pitchFamily="2" charset="2"/>
              <a:buChar char="§"/>
            </a:pPr>
            <a:r>
              <a:rPr lang="en-US" baseline="0" dirty="0" smtClean="0"/>
              <a:t>Analyze message and full meaning</a:t>
            </a:r>
          </a:p>
          <a:p>
            <a:pPr marL="685800" lvl="1" indent="-228600">
              <a:buFont typeface="Wingdings" pitchFamily="2" charset="2"/>
              <a:buChar char="§"/>
            </a:pPr>
            <a:r>
              <a:rPr lang="en-US" baseline="0" dirty="0" smtClean="0"/>
              <a:t>Exercise emotional control</a:t>
            </a:r>
          </a:p>
          <a:p>
            <a:pPr marL="685800" lvl="1" indent="-228600">
              <a:buFont typeface="Wingdings" pitchFamily="2" charset="2"/>
              <a:buChar char="§"/>
            </a:pPr>
            <a:r>
              <a:rPr lang="en-US" baseline="0" dirty="0" smtClean="0"/>
              <a:t>Structure information you receive</a:t>
            </a:r>
          </a:p>
          <a:p>
            <a:pPr marL="228600" lvl="0" indent="-228600">
              <a:buNone/>
            </a:pPr>
            <a:endParaRPr lang="en-US" baseline="0" dirty="0" smtClean="0"/>
          </a:p>
          <a:p>
            <a:pPr marL="228600" lvl="0" indent="-228600">
              <a:buNone/>
            </a:pPr>
            <a:r>
              <a:rPr lang="en-US" baseline="0" dirty="0" smtClean="0"/>
              <a:t>SUSPEND:  Defer judgment</a:t>
            </a:r>
          </a:p>
          <a:p>
            <a:pPr marL="685800" lvl="1" indent="-228600">
              <a:buFont typeface="Wingdings" pitchFamily="2" charset="2"/>
              <a:buChar char="§"/>
            </a:pPr>
            <a:r>
              <a:rPr lang="en-US" baseline="0" dirty="0" smtClean="0"/>
              <a:t>No interrupting with counter arguments</a:t>
            </a:r>
          </a:p>
          <a:p>
            <a:pPr marL="685800" lvl="1" indent="-228600">
              <a:buFont typeface="Wingdings" pitchFamily="2" charset="2"/>
              <a:buChar char="§"/>
            </a:pPr>
            <a:r>
              <a:rPr lang="en-US" baseline="0" dirty="0" smtClean="0"/>
              <a:t>Allow speaker to finish each point</a:t>
            </a:r>
          </a:p>
          <a:p>
            <a:pPr marL="685800" lvl="1" indent="-228600">
              <a:buFont typeface="Wingdings" pitchFamily="2" charset="2"/>
              <a:buChar char="§"/>
            </a:pPr>
            <a:r>
              <a:rPr lang="en-US" baseline="0" dirty="0" smtClean="0"/>
              <a:t>Control your emotions</a:t>
            </a:r>
          </a:p>
          <a:p>
            <a:pPr marL="228600" lvl="0" indent="-228600">
              <a:buNone/>
            </a:pPr>
            <a:endParaRPr lang="en-US" baseline="0" dirty="0" smtClean="0"/>
          </a:p>
          <a:p>
            <a:pPr marL="228600" lvl="0" indent="-228600">
              <a:buNone/>
            </a:pPr>
            <a:r>
              <a:rPr lang="en-US" baseline="0" dirty="0" smtClean="0"/>
              <a:t>ENCOURAGEMENT:  Convey interest in speaker</a:t>
            </a:r>
          </a:p>
          <a:p>
            <a:pPr marL="685800" lvl="1" indent="-228600">
              <a:buFont typeface="Wingdings" pitchFamily="2" charset="2"/>
              <a:buChar char="§"/>
            </a:pPr>
            <a:r>
              <a:rPr lang="en-US" baseline="0" dirty="0" smtClean="0"/>
              <a:t>Ask questions</a:t>
            </a:r>
          </a:p>
          <a:p>
            <a:pPr marL="685800" lvl="1" indent="-228600">
              <a:buFont typeface="Wingdings" pitchFamily="2" charset="2"/>
              <a:buChar char="§"/>
            </a:pPr>
            <a:r>
              <a:rPr lang="en-US" baseline="0" dirty="0" smtClean="0"/>
              <a:t>Use brief, positive prompts</a:t>
            </a:r>
          </a:p>
          <a:p>
            <a:pPr marL="685800" lvl="1" indent="-228600">
              <a:buFont typeface="Wingdings" pitchFamily="2" charset="2"/>
              <a:buChar char="§"/>
            </a:pPr>
            <a:r>
              <a:rPr lang="en-US" baseline="0" dirty="0" smtClean="0"/>
              <a:t>Positive tone of voice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Review on screen the Action Plan – Active Listening: what is it, why you use it, how to use 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Mouse click for the boxes to appear corresponding to the area of the tool being discussed (4 mouse clicks for the right, 6 mouse clicks for the left)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Start on the right side and explain the Action Plan Challenges, Goal and Action (this will help with filling out the left hand side) – 2</a:t>
            </a:r>
            <a:r>
              <a:rPr lang="en-US" sz="1200" b="0" baseline="30000" dirty="0" smtClean="0"/>
              <a:t>nd</a:t>
            </a:r>
            <a:r>
              <a:rPr lang="en-US" sz="1200" b="0" baseline="0" dirty="0" smtClean="0"/>
              <a:t>, 3</a:t>
            </a:r>
            <a:r>
              <a:rPr lang="en-US" sz="1200" b="0" baseline="30000" dirty="0" smtClean="0"/>
              <a:t>rd</a:t>
            </a:r>
            <a:r>
              <a:rPr lang="en-US" sz="1200" b="0" baseline="0" dirty="0" smtClean="0"/>
              <a:t> and 4</a:t>
            </a:r>
            <a:r>
              <a:rPr lang="en-US" sz="1200" b="0" baseline="30000" dirty="0" smtClean="0"/>
              <a:t>th</a:t>
            </a:r>
            <a:r>
              <a:rPr lang="en-US" sz="1200" b="0" baseline="0" dirty="0" smtClean="0"/>
              <a:t> mouse click will go through a challenge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6 mouse clicks for the left, moving from the entire left side, then from the top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Action Plan</a:t>
            </a:r>
            <a:r>
              <a:rPr lang="en-US" sz="1200" b="0" baseline="0" dirty="0" smtClean="0"/>
              <a:t> for Active Listening is a tool designed to help determine what actions you should take in order to improve your Active Listening skills.  This tool can be used for work related or personal.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We will review the Action Plan from right to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On the right are some examples of challenges you may be facing, what the goal may be and suggested actions you can take.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For example:  I am often distracted by my Smartphone. That is the challenge.  The goal would be to direct all attention to the speaker. The action I would take are put Smartphone away, be present and focus on the speaker, and advise speak ahead of time if expecting an important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Now, why do you need to know that?  Because the left side is the worksheet you will be filling out with the Active Listening challenge you are currently experiencing.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We will review the Action Plan tool from the top down; however, some may find it easier to work from the bottom up.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Beginning on the top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At the top there is space to note the date you begin and estimated end date.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The next section is for documenting your Active Listening improvement goal:  what is the outcome you would like to see?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The next section is for documenting your key actions:  what are the actions you will take to make positive steps toward the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Next you will check the specific behaviors you plan to model as you work toward your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Finally, document the current Active Listening situation:  where do you struggle with Actively Listening to others?</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r>
              <a:rPr lang="en-ZA" b="0" dirty="0" smtClean="0"/>
              <a:t>Knowledge check</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p>
          <a:p>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R="0" lvl="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200" b="0" i="0" u="none" strike="noStrike" kern="0" cap="none" spc="0" normalizeH="0" baseline="0" noProof="0" dirty="0" smtClean="0">
                <a:ln>
                  <a:noFill/>
                </a:ln>
                <a:solidFill>
                  <a:schemeClr val="tx1"/>
                </a:solidFill>
                <a:effectLst/>
                <a:uLnTx/>
                <a:uFillTx/>
                <a:latin typeface="+mn-lt"/>
                <a:ea typeface="+mn-ea"/>
                <a:cs typeface="+mn-cs"/>
              </a:rPr>
              <a:t>Question:  </a:t>
            </a:r>
            <a:r>
              <a:rPr lang="en-US" dirty="0" smtClean="0"/>
              <a:t>You’re speaking with Tony, who is upset about the potential impact of organizational changes on his department.  You want to apply good listening practices as you listen to his impression of the changes.  Which practices will help you listen actively to Tony?</a:t>
            </a:r>
          </a:p>
          <a:p>
            <a:pPr defTabSz="820738" fontAlgn="base">
              <a:lnSpc>
                <a:spcPct val="120000"/>
              </a:lnSpc>
              <a:spcAft>
                <a:spcPts val="600"/>
              </a:spcAft>
              <a:buClr>
                <a:schemeClr val="hlink"/>
              </a:buClr>
              <a:defRPr/>
            </a:pPr>
            <a:endParaRPr lang="en-US" dirty="0" smtClean="0"/>
          </a:p>
          <a:p>
            <a:pPr marL="225425" marR="0" lvl="0" indent="-225425"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Choose more than one option.</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dirty="0" smtClean="0"/>
              <a:t>Holding off forming opinions until his message is complete</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Paraphrase</a:t>
            </a:r>
            <a:r>
              <a:rPr kumimoji="0" lang="en-US" i="0" u="none" strike="noStrike" kern="0" cap="none" spc="0" normalizeH="0" noProof="0" dirty="0" smtClean="0">
                <a:ln>
                  <a:noFill/>
                </a:ln>
                <a:solidFill>
                  <a:schemeClr val="tx1"/>
                </a:solidFill>
                <a:effectLst/>
                <a:uLnTx/>
                <a:uFillTx/>
                <a:latin typeface="+mn-lt"/>
                <a:ea typeface="+mn-ea"/>
                <a:cs typeface="+mn-cs"/>
              </a:rPr>
              <a:t> his message or ask questions to confirm your understanding</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dirty="0" smtClean="0"/>
              <a:t>Prepare your responses while he’s speaking</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Encourage</a:t>
            </a:r>
            <a:r>
              <a:rPr kumimoji="0" lang="en-US" i="0" u="none" strike="noStrike" kern="0" cap="none" spc="0" normalizeH="0" noProof="0" dirty="0" smtClean="0">
                <a:ln>
                  <a:noFill/>
                </a:ln>
                <a:solidFill>
                  <a:schemeClr val="tx1"/>
                </a:solidFill>
                <a:effectLst/>
                <a:uLnTx/>
                <a:uFillTx/>
                <a:latin typeface="+mn-lt"/>
                <a:ea typeface="+mn-ea"/>
                <a:cs typeface="+mn-cs"/>
              </a:rPr>
              <a:t> him to choose words that are less emotional and inflammatory</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baseline="0" dirty="0" smtClean="0"/>
              <a:t>Organize</a:t>
            </a:r>
            <a:r>
              <a:rPr lang="en-US" kern="0" dirty="0" smtClean="0"/>
              <a:t> his message while he’s speaking</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Eliminate</a:t>
            </a:r>
            <a:r>
              <a:rPr kumimoji="0" lang="en-US" i="0" u="none" strike="noStrike" kern="0" cap="none" spc="0" normalizeH="0" noProof="0" dirty="0" smtClean="0">
                <a:ln>
                  <a:noFill/>
                </a:ln>
                <a:solidFill>
                  <a:schemeClr val="tx1"/>
                </a:solidFill>
                <a:effectLst/>
                <a:uLnTx/>
                <a:uFillTx/>
                <a:latin typeface="+mn-lt"/>
                <a:ea typeface="+mn-ea"/>
                <a:cs typeface="+mn-cs"/>
              </a:rPr>
              <a:t> or ignore distractions</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baseline="0" dirty="0" smtClean="0"/>
              <a:t>Focus</a:t>
            </a:r>
            <a:r>
              <a:rPr lang="en-US" kern="0" dirty="0" smtClean="0"/>
              <a:t> on his words, tone and body language</a:t>
            </a:r>
          </a:p>
          <a:p>
            <a:pPr marL="576263" marR="0" lvl="0" indent="-347663" algn="l" defTabSz="820738" rtl="0" eaLnBrk="1" fontAlgn="base" latinLnBrk="0" hangingPunct="1">
              <a:lnSpc>
                <a:spcPct val="120000"/>
              </a:lnSpc>
              <a:spcAft>
                <a:spcPts val="60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lnSpc>
                <a:spcPct val="120000"/>
              </a:lnSpc>
              <a:spcAft>
                <a:spcPts val="600"/>
              </a:spcAft>
              <a:buClr>
                <a:schemeClr val="hlink"/>
              </a:buClr>
              <a:buSzTx/>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[mouse click]</a:t>
            </a:r>
          </a:p>
          <a:p>
            <a:pPr marL="576263" marR="0" lvl="0" indent="-347663" algn="l" defTabSz="820738" rtl="0" eaLnBrk="1" fontAlgn="base" latinLnBrk="0" hangingPunct="1">
              <a:lnSpc>
                <a:spcPct val="120000"/>
              </a:lnSpc>
              <a:spcAft>
                <a:spcPts val="60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400"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#1, #2, #</a:t>
            </a:r>
            <a:r>
              <a:rPr lang="en-US" kern="0" dirty="0" smtClean="0"/>
              <a:t>6, #7</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The following are not a practice that will help you listen to Tony because:</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#3  You want to be listening to the message Tony is conveying not figuring out what to say next</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#4  Need to recognize the words using may invoke emotion in others, but that doesn’t mean shouldn’t use the words – this may change the impact of the message</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#5  Like #3, need to be listening to speaker not organizing your thoughts</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p>
          <a:p>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sz="1200" b="0" dirty="0" smtClean="0"/>
              <a:t>Question:</a:t>
            </a:r>
            <a:r>
              <a:rPr lang="en-ZA" sz="1200" b="0" baseline="0" dirty="0" smtClean="0"/>
              <a:t> </a:t>
            </a:r>
            <a:r>
              <a:rPr lang="en-US" sz="1200" b="0" dirty="0" smtClean="0"/>
              <a:t>You </a:t>
            </a:r>
            <a:r>
              <a:rPr lang="en-US" sz="1200" dirty="0" smtClean="0"/>
              <a:t>are giving a presentation to a few colleagues during a team meeting.  Which behaviors indicate that team members are paying full attention?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225425" marR="0" lvl="0" indent="-225425"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200" i="0" u="none" strike="noStrike" kern="0" cap="none" spc="0" normalizeH="0" baseline="0" noProof="0" dirty="0" smtClean="0">
                <a:ln>
                  <a:noFill/>
                </a:ln>
                <a:solidFill>
                  <a:schemeClr val="tx1"/>
                </a:solidFill>
                <a:effectLst/>
                <a:uLnTx/>
                <a:uFillTx/>
                <a:latin typeface="+mn-lt"/>
                <a:ea typeface="+mn-ea"/>
                <a:cs typeface="+mn-cs"/>
              </a:rPr>
              <a:t>Choose more than one option.</a:t>
            </a:r>
          </a:p>
          <a:p>
            <a:pPr marL="576263" marR="0" lvl="0" indent="-347663" algn="l" defTabSz="820738" rtl="0" eaLnBrk="1" fontAlgn="base" latinLnBrk="0" hangingPunct="1">
              <a:spcAft>
                <a:spcPts val="600"/>
              </a:spcAft>
              <a:buClr>
                <a:srgbClr val="0038A8"/>
              </a:buClr>
              <a:buSzTx/>
              <a:buFont typeface="+mj-lt"/>
              <a:buAutoNum type="arabicParenR"/>
              <a:tabLst/>
              <a:defRPr/>
            </a:pPr>
            <a:r>
              <a:rPr lang="en-US" sz="1200" kern="0" noProof="0" dirty="0" smtClean="0"/>
              <a:t>Your team leader interjects occasionally to remind you of something you missed</a:t>
            </a:r>
          </a:p>
          <a:p>
            <a:pPr marL="576263" marR="0" lvl="0" indent="-347663" algn="l" defTabSz="820738" rtl="0" eaLnBrk="1" fontAlgn="base" latinLnBrk="0" hangingPunct="1">
              <a:spcAft>
                <a:spcPts val="600"/>
              </a:spcAft>
              <a:buClr>
                <a:srgbClr val="0038A8"/>
              </a:buClr>
              <a:buSzTx/>
              <a:buFont typeface="+mj-lt"/>
              <a:buAutoNum type="arabicParenR"/>
              <a:tabLst/>
              <a:defRPr/>
            </a:pPr>
            <a:r>
              <a:rPr kumimoji="0" lang="en-US" sz="1200" i="0" u="none" strike="noStrike" kern="0" cap="none" spc="0" normalizeH="0" baseline="0" dirty="0" smtClean="0">
                <a:ln>
                  <a:noFill/>
                </a:ln>
                <a:solidFill>
                  <a:schemeClr val="tx1"/>
                </a:solidFill>
                <a:effectLst/>
                <a:uLnTx/>
                <a:uFillTx/>
                <a:latin typeface="+mn-lt"/>
                <a:ea typeface="+mn-ea"/>
                <a:cs typeface="+mn-cs"/>
              </a:rPr>
              <a:t>A</a:t>
            </a:r>
            <a:r>
              <a:rPr kumimoji="0" lang="en-US" sz="1200" i="0" u="none" strike="noStrike" kern="0" cap="none" spc="0" normalizeH="0" dirty="0" smtClean="0">
                <a:ln>
                  <a:noFill/>
                </a:ln>
                <a:solidFill>
                  <a:schemeClr val="tx1"/>
                </a:solidFill>
                <a:effectLst/>
                <a:uLnTx/>
                <a:uFillTx/>
                <a:latin typeface="+mn-lt"/>
                <a:ea typeface="+mn-ea"/>
                <a:cs typeface="+mn-cs"/>
              </a:rPr>
              <a:t> teammate frowns at a point you make, takes a deep breat</a:t>
            </a:r>
            <a:r>
              <a:rPr lang="en-US" sz="1200" kern="0" dirty="0" smtClean="0"/>
              <a:t>h and then makes a note of something she wants to ask</a:t>
            </a:r>
          </a:p>
          <a:p>
            <a:pPr marL="576263" marR="0" lvl="0" indent="-347663" algn="l" defTabSz="820738" rtl="0" eaLnBrk="1" fontAlgn="base" latinLnBrk="0" hangingPunct="1">
              <a:spcAft>
                <a:spcPts val="600"/>
              </a:spcAft>
              <a:buClr>
                <a:srgbClr val="0038A8"/>
              </a:buClr>
              <a:buSzTx/>
              <a:buFont typeface="+mj-lt"/>
              <a:buAutoNum type="arabicParenR"/>
              <a:tabLst/>
              <a:defRPr/>
            </a:pPr>
            <a:r>
              <a:rPr kumimoji="0" lang="en-US" sz="1200" i="0" u="none" strike="noStrike" kern="0" cap="none" spc="0" normalizeH="0" baseline="0" noProof="0" dirty="0" smtClean="0">
                <a:ln>
                  <a:noFill/>
                </a:ln>
                <a:solidFill>
                  <a:schemeClr val="tx1"/>
                </a:solidFill>
                <a:effectLst/>
                <a:uLnTx/>
                <a:uFillTx/>
                <a:latin typeface="+mn-lt"/>
                <a:ea typeface="+mn-ea"/>
                <a:cs typeface="+mn-cs"/>
              </a:rPr>
              <a:t>Although</a:t>
            </a:r>
            <a:r>
              <a:rPr kumimoji="0" lang="en-US" sz="1200" i="0" u="none" strike="noStrike" kern="0" cap="none" spc="0" normalizeH="0" noProof="0" dirty="0" smtClean="0">
                <a:ln>
                  <a:noFill/>
                </a:ln>
                <a:solidFill>
                  <a:schemeClr val="tx1"/>
                </a:solidFill>
                <a:effectLst/>
                <a:uLnTx/>
                <a:uFillTx/>
                <a:latin typeface="+mn-lt"/>
                <a:ea typeface="+mn-ea"/>
                <a:cs typeface="+mn-cs"/>
              </a:rPr>
              <a:t> he doesn’t appear to acknowledge your points, one colleague looks steadily in your direction</a:t>
            </a:r>
          </a:p>
          <a:p>
            <a:pPr marL="576263" marR="0" lvl="0" indent="-347663" algn="l" defTabSz="820738" rtl="0" eaLnBrk="1" fontAlgn="base" latinLnBrk="0" hangingPunct="1">
              <a:spcAft>
                <a:spcPts val="600"/>
              </a:spcAft>
              <a:buClr>
                <a:srgbClr val="0038A8"/>
              </a:buClr>
              <a:buSzTx/>
              <a:buFont typeface="+mj-lt"/>
              <a:buAutoNum type="arabicParenR"/>
              <a:tabLst/>
              <a:defRPr/>
            </a:pPr>
            <a:r>
              <a:rPr lang="en-US" sz="1200" kern="0" baseline="0" dirty="0" smtClean="0"/>
              <a:t>Your boss is watching you intently and taking notes on important points you mention</a:t>
            </a:r>
          </a:p>
          <a:p>
            <a:pPr marL="576263" marR="0" lvl="0" indent="-347663" algn="l" defTabSz="820738" rtl="0" eaLnBrk="1" fontAlgn="base" latinLnBrk="0" hangingPunct="1">
              <a:lnSpc>
                <a:spcPct val="120000"/>
              </a:lnSpc>
              <a:spcAft>
                <a:spcPts val="60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lnSpc>
                <a:spcPct val="120000"/>
              </a:lnSpc>
              <a:spcAft>
                <a:spcPts val="600"/>
              </a:spcAft>
              <a:buClr>
                <a:schemeClr val="hlink"/>
              </a:buClr>
              <a:buSzTx/>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[mouse click]</a:t>
            </a:r>
          </a:p>
          <a:p>
            <a:pPr marL="576263" marR="0" lvl="0" indent="-347663" algn="l" defTabSz="820738" rtl="0" eaLnBrk="1" fontAlgn="base" latinLnBrk="0" hangingPunct="1">
              <a:lnSpc>
                <a:spcPct val="120000"/>
              </a:lnSpc>
              <a:spcAft>
                <a:spcPts val="60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400"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#2, #4</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#1 is not correct because the team leader should not interject to remind you of mistakes you have made if they are actively listening to the message you are trying to get across</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#3 is not correct because while your colleague may be looking steadily in your direction, eye contact may or may not be made</a:t>
            </a: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endParaRPr lang="en-US" kern="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r>
              <a:rPr lang="en-US" b="0" dirty="0" smtClean="0"/>
              <a:t>Read the question</a:t>
            </a:r>
          </a:p>
          <a:p>
            <a:r>
              <a:rPr lang="en-US" b="0" dirty="0" smtClean="0"/>
              <a:t>Potential answers</a:t>
            </a:r>
            <a:r>
              <a:rPr lang="en-US" b="0" baseline="0" dirty="0" smtClean="0"/>
              <a:t> appear on mouse click</a:t>
            </a:r>
          </a:p>
          <a:p>
            <a:r>
              <a:rPr lang="en-US" b="0" baseline="0" dirty="0" smtClean="0"/>
              <a:t>Answer appears on mouse click</a:t>
            </a:r>
          </a:p>
          <a:p>
            <a:endParaRPr lang="en-ZA"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smtClean="0"/>
              <a:t>Question: </a:t>
            </a:r>
            <a:r>
              <a:rPr lang="en-US" dirty="0" smtClean="0"/>
              <a:t>Match each of the examples to the types of listening barriers they represent. </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342900" indent="-342900">
              <a:spcBef>
                <a:spcPts val="600"/>
              </a:spcBef>
              <a:buClr>
                <a:srgbClr val="0038A8"/>
              </a:buClr>
              <a:buFont typeface="+mj-lt"/>
              <a:buAutoNum type="arabicParenR"/>
            </a:pPr>
            <a:r>
              <a:rPr lang="en-US" dirty="0" smtClean="0"/>
              <a:t>When you haven’t fully understood the message, and need to clarify the feeling behind it</a:t>
            </a:r>
          </a:p>
          <a:p>
            <a:pPr marL="342900" indent="-342900">
              <a:spcBef>
                <a:spcPts val="600"/>
              </a:spcBef>
              <a:buClr>
                <a:srgbClr val="0038A8"/>
              </a:buClr>
              <a:buFont typeface="+mj-lt"/>
              <a:buAutoNum type="arabicParenR"/>
            </a:pPr>
            <a:r>
              <a:rPr lang="en-US" dirty="0" smtClean="0"/>
              <a:t>When you haven’t fully understood the message, and need to clarify factual details</a:t>
            </a:r>
          </a:p>
          <a:p>
            <a:pPr marL="342900" indent="-342900">
              <a:spcBef>
                <a:spcPts val="600"/>
              </a:spcBef>
              <a:buClr>
                <a:srgbClr val="0038A8"/>
              </a:buClr>
              <a:buFont typeface="+mj-lt"/>
              <a:buAutoNum type="arabicParenR"/>
            </a:pPr>
            <a:r>
              <a:rPr lang="en-US" dirty="0" smtClean="0"/>
              <a:t>When you’ve understood the message</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ZA" b="1" i="0" u="none" strike="noStrike" kern="1200" cap="none" spc="0" normalizeH="0" baseline="0" noProof="0" dirty="0" smtClean="0">
              <a:ln>
                <a:noFill/>
              </a:ln>
              <a:solidFill>
                <a:schemeClr val="tx1"/>
              </a:solidFill>
              <a:effectLst/>
              <a:uLnTx/>
              <a:uFillTx/>
              <a:latin typeface="+mn-lt"/>
              <a:ea typeface="+mn-ea"/>
              <a:cs typeface="+mn-cs"/>
            </a:endParaRPr>
          </a:p>
          <a:p>
            <a:pPr marL="365760" indent="-342900">
              <a:spcBef>
                <a:spcPts val="600"/>
              </a:spcBef>
              <a:buClr>
                <a:srgbClr val="0038A8"/>
              </a:buClr>
              <a:buFont typeface="+mj-lt"/>
              <a:buAutoNum type="alphaUcPeriod"/>
            </a:pPr>
            <a:r>
              <a:rPr lang="en-US" dirty="0" smtClean="0"/>
              <a:t>“So you’re saying that you’re being held responsible for the actions of your manager.”</a:t>
            </a:r>
          </a:p>
          <a:p>
            <a:pPr marL="365760" indent="-342900">
              <a:spcBef>
                <a:spcPts val="600"/>
              </a:spcBef>
              <a:buClr>
                <a:srgbClr val="0038A8"/>
              </a:buClr>
              <a:buFont typeface="+mj-lt"/>
              <a:buAutoNum type="alphaUcPeriod"/>
            </a:pPr>
            <a:r>
              <a:rPr lang="en-US" dirty="0" smtClean="0"/>
              <a:t>“Where will the second meeting be held?”</a:t>
            </a:r>
          </a:p>
          <a:p>
            <a:pPr marL="365760" indent="-342900">
              <a:spcBef>
                <a:spcPts val="600"/>
              </a:spcBef>
              <a:buClr>
                <a:srgbClr val="0038A8"/>
              </a:buClr>
              <a:buFont typeface="+mj-lt"/>
              <a:buAutoNum type="alphaUcPeriod"/>
            </a:pPr>
            <a:r>
              <a:rPr lang="en-US" dirty="0" smtClean="0"/>
              <a:t>“How would you describe your reaction to her report?”</a:t>
            </a:r>
          </a:p>
          <a:p>
            <a:pPr marL="365760" indent="-342900">
              <a:spcBef>
                <a:spcPts val="600"/>
              </a:spcBef>
              <a:buClr>
                <a:srgbClr val="0038A8"/>
              </a:buClr>
              <a:buFont typeface="+mj-lt"/>
              <a:buAutoNum type="alphaUcPeriod"/>
            </a:pPr>
            <a:r>
              <a:rPr lang="en-US" dirty="0" smtClean="0"/>
              <a:t>“Because the entire team must be trained before the product is released, we’ll have to have training finished before launch.  Is this correct?”</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lnSpc>
                <a:spcPct val="120000"/>
              </a:lnSpc>
              <a:spcAft>
                <a:spcPts val="600"/>
              </a:spcAft>
              <a:buClr>
                <a:schemeClr val="hlink"/>
              </a:buClr>
              <a:buSzTx/>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[mouse click]</a:t>
            </a:r>
          </a:p>
          <a:p>
            <a:pPr marL="576263" marR="0" lvl="0" indent="-347663" algn="l" defTabSz="820738" rtl="0" eaLnBrk="1" fontAlgn="base" latinLnBrk="0" hangingPunct="1">
              <a:lnSpc>
                <a:spcPct val="120000"/>
              </a:lnSpc>
              <a:spcAft>
                <a:spcPts val="60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Bef>
                <a:spcPts val="0"/>
              </a:spcBef>
              <a:spcAft>
                <a:spcPts val="600"/>
              </a:spcAft>
              <a:buClr>
                <a:schemeClr val="hlink"/>
              </a:buClr>
              <a:buSzTx/>
              <a:buFont typeface="Wingdings" pitchFamily="2" charset="2"/>
              <a:buNone/>
              <a:tabLst/>
              <a:defRPr/>
            </a:pPr>
            <a:r>
              <a:rPr kumimoji="0" lang="en-US" sz="1400"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a:t>
            </a:r>
            <a:r>
              <a:rPr lang="en-US" dirty="0" smtClean="0"/>
              <a:t>1C, 2B, 3D/A</a:t>
            </a:r>
          </a:p>
        </p:txBody>
      </p:sp>
      <p:sp>
        <p:nvSpPr>
          <p:cNvPr id="4" name="Slide Number Placeholder 3"/>
          <p:cNvSpPr>
            <a:spLocks noGrp="1"/>
          </p:cNvSpPr>
          <p:nvPr>
            <p:ph type="sldNum" sz="quarter" idx="10"/>
          </p:nvPr>
        </p:nvSpPr>
        <p:spPr/>
        <p:txBody>
          <a:bodyPr/>
          <a:lstStyle/>
          <a:p>
            <a:fld id="{52B9CA2E-DE30-4197-9497-66186EF98727}"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Say:</a:t>
            </a:r>
            <a:r>
              <a:rPr lang="en-US" sz="1200" b="1" baseline="0" dirty="0" smtClean="0"/>
              <a:t>  </a:t>
            </a:r>
            <a:r>
              <a:rPr lang="en-US" sz="1200" dirty="0" smtClean="0"/>
              <a:t>The agenda</a:t>
            </a:r>
            <a:r>
              <a:rPr lang="en-US" sz="1200" baseline="0" dirty="0" smtClean="0"/>
              <a:t> for this module</a:t>
            </a:r>
          </a:p>
          <a:p>
            <a:r>
              <a:rPr lang="en-US" sz="1200" baseline="0" dirty="0" smtClean="0"/>
              <a:t>First we will review our Objectives</a:t>
            </a:r>
          </a:p>
          <a:p>
            <a:r>
              <a:rPr lang="en-US" sz="1200" baseline="0" dirty="0" smtClean="0"/>
              <a:t>Then we will define what Active Listening is</a:t>
            </a:r>
          </a:p>
          <a:p>
            <a:r>
              <a:rPr lang="en-US" sz="1200" baseline="0" dirty="0" smtClean="0"/>
              <a:t>And you will learn why Active Listening is important, challenges and how to deal with challenges and techniques on how to be more effective at Active Listening</a:t>
            </a:r>
          </a:p>
          <a:p>
            <a:r>
              <a:rPr lang="en-US" sz="1200" baseline="0" dirty="0" smtClean="0"/>
              <a:t>We will wrap up with case studies and review </a:t>
            </a:r>
          </a:p>
          <a:p>
            <a:endParaRPr lang="en-US" sz="1200" baseline="0" dirty="0" smtClean="0"/>
          </a:p>
          <a:p>
            <a:r>
              <a:rPr lang="en-US" sz="1200" baseline="0" dirty="0" smtClean="0"/>
              <a:t>We will have (2) 10 minute breaks during this module</a:t>
            </a:r>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Print</a:t>
            </a:r>
            <a:r>
              <a:rPr lang="en-ZA" b="0" baseline="0" dirty="0" smtClean="0"/>
              <a:t> out one copy of each case study and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Options:  1) Go through case studies as one group; 2) Break into small groups and either assign case study and questions to each group or all to each group.</a:t>
            </a:r>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Have easel pad(s) available to record responses.</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r>
              <a:rPr lang="en-ZA" b="0" dirty="0" smtClean="0"/>
              <a:t>Case Studies.</a:t>
            </a:r>
          </a:p>
          <a:p>
            <a:endParaRPr lang="en-US" dirty="0" smtClean="0"/>
          </a:p>
          <a:p>
            <a:r>
              <a:rPr lang="en-US" dirty="0" smtClean="0"/>
              <a:t>[Large Groups]</a:t>
            </a:r>
            <a:r>
              <a:rPr lang="en-US" baseline="0" dirty="0" smtClean="0"/>
              <a:t>  We will break into small groups and each group will cover one case study. You will be given a scenario and 3 questions to answer. Choose the answer you think is correct and why. Also, be ready to explain why the other answers are not correct. This activity will take 10-15 minutes. Have someone record your response and reason for your answer. At the end of the time, we will get back into the big group and look at all the case studies together. [assign groups and scenario]</a:t>
            </a:r>
          </a:p>
          <a:p>
            <a:endParaRPr lang="en-US" baseline="0" dirty="0" smtClean="0"/>
          </a:p>
          <a:p>
            <a:r>
              <a:rPr lang="en-US" baseline="0" dirty="0" smtClean="0"/>
              <a:t>[Small Groups]  We will be reviewing three scenarios and each scenario has questions we will answer. Choose the answer you think is correct and why. Also, be ready to explain why the other answers are not correct. This activity will take 10-15 minutes. Let’s have a </a:t>
            </a:r>
            <a:r>
              <a:rPr lang="en-US" baseline="0" dirty="0" err="1" smtClean="0"/>
              <a:t>voluteer</a:t>
            </a:r>
            <a:r>
              <a:rPr lang="en-US" baseline="0" dirty="0" smtClean="0"/>
              <a:t> for someone to record responses and reason for the answer.</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a:t>
            </a:r>
            <a:r>
              <a:rPr lang="en-ZA" b="0" baseline="0" dirty="0" smtClean="0"/>
              <a:t> the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r>
              <a:rPr lang="en-ZA" b="0" dirty="0" smtClean="0"/>
              <a:t>Case Study</a:t>
            </a:r>
            <a:r>
              <a:rPr lang="en-ZA" b="0" baseline="0" dirty="0" smtClean="0"/>
              <a:t> A</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You are working on a project that has proven to be a complicated one. At every turn, delays and mistakes have been putting your whole team behind schedule. Your boss, Melanie, has just come into your office. She seems upset.</a:t>
            </a:r>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Question:  “I’ve just had an unpleasant call from your client. He’s getting impatient, I might need to pull you off the project and</a:t>
            </a:r>
            <a:r>
              <a:rPr lang="en-ZA" b="0" baseline="0" dirty="0" smtClean="0"/>
              <a:t> give it to Howard’s team. Otherwise, I don’t know – I told the client you’d get it done in time.”</a:t>
            </a:r>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How would you respond?  Choose the best option.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“I doubt that Howard could get it done any faster than I could.”</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“Just to be clear – are you thinking of giving the project to Howard?”</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 seem upset, Melanie.  Would you like to talk about it?”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 know we have been struggling with several complex issues.  We are continuing to work to the original due date.”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Answer: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#4  “You know we have been struggling with several complex issues.  We are continuing to work to the original due date.”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r>
              <a:rPr lang="en-US" dirty="0" smtClean="0"/>
              <a:t>Question: “The</a:t>
            </a:r>
            <a:r>
              <a:rPr lang="en-US" baseline="0" dirty="0" smtClean="0"/>
              <a:t> client is threatening to pull out completely. I need you to call a meeting with the rest of your team to try to figure out how to wrap up the project quickly. Then let the client know what’s happening. Got all that?</a:t>
            </a:r>
          </a:p>
          <a:p>
            <a:r>
              <a:rPr lang="en-US" baseline="0" dirty="0" smtClean="0"/>
              <a:t>[mouse click]</a:t>
            </a:r>
          </a:p>
          <a:p>
            <a:endParaRPr lang="en-US" baseline="0" dirty="0" smtClean="0"/>
          </a:p>
          <a:p>
            <a:r>
              <a:rPr lang="en-US" baseline="0" dirty="0" smtClean="0"/>
              <a:t>How would you respond? Choose the best option.</a:t>
            </a:r>
          </a:p>
          <a:p>
            <a:pPr marL="228600" indent="-228600">
              <a:buAutoNum type="arabicParenR"/>
            </a:pPr>
            <a:r>
              <a:rPr lang="en-US" baseline="0" dirty="0" smtClean="0"/>
              <a:t>“I guess so. You’re upset because the client is unhappy, and you want me to fix the problem.”</a:t>
            </a:r>
          </a:p>
          <a:p>
            <a:pPr marL="228600" indent="-228600">
              <a:buAutoNum type="arabicParenR"/>
            </a:pPr>
            <a:r>
              <a:rPr lang="en-US" baseline="0" dirty="0" smtClean="0"/>
              <a:t>“You want me to explore solutions with the team, come up with a plan and then talk with the client. Is that right?”</a:t>
            </a:r>
          </a:p>
          <a:p>
            <a:pPr marL="228600" indent="-228600">
              <a:buAutoNum type="arabicParenR"/>
            </a:pPr>
            <a:r>
              <a:rPr lang="en-US" baseline="0" dirty="0" smtClean="0"/>
              <a:t>“Yes I think so. Are you coming to the meeting?”</a:t>
            </a:r>
          </a:p>
          <a:p>
            <a:pPr marL="228600" indent="-228600">
              <a:buNone/>
            </a:pPr>
            <a:endParaRPr lang="en-US" baseline="0" dirty="0" smtClean="0"/>
          </a:p>
          <a:p>
            <a:pPr marL="228600" indent="-228600">
              <a:buNone/>
            </a:pPr>
            <a:r>
              <a:rPr lang="en-US" baseline="0" dirty="0" smtClean="0"/>
              <a:t>[mouse click]</a:t>
            </a:r>
          </a:p>
          <a:p>
            <a:pPr marL="228600" indent="-228600">
              <a:buNone/>
            </a:pPr>
            <a:endParaRPr lang="en-US" baseline="0" dirty="0" smtClean="0"/>
          </a:p>
          <a:p>
            <a:pPr marL="228600" indent="-228600">
              <a:buNone/>
            </a:pPr>
            <a:r>
              <a:rPr lang="en-US" baseline="0" dirty="0" smtClean="0"/>
              <a:t>Answer:</a:t>
            </a:r>
          </a:p>
          <a:p>
            <a:pPr marL="228600" indent="-228600">
              <a:buNone/>
            </a:pPr>
            <a:r>
              <a:rPr lang="en-US" baseline="0" dirty="0" smtClean="0"/>
              <a:t>#2  “You want me to explore solutions with the team, come up with a plan and then talk with the client. Is that right?”</a:t>
            </a:r>
          </a:p>
          <a:p>
            <a:pPr marL="228600" indent="-228600">
              <a:buNone/>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a:p>
            <a:pPr marL="228600" indent="-228600">
              <a:buNone/>
            </a:pPr>
            <a:endParaRPr lang="en-US" baseline="0" dirty="0" smtClean="0"/>
          </a:p>
          <a:p>
            <a:pPr marL="228600" indent="-228600">
              <a:buNone/>
            </a:pPr>
            <a:endParaRPr lang="en-US" baseline="0" dirty="0" smtClean="0"/>
          </a:p>
          <a:p>
            <a:pPr marL="228600" indent="-228600">
              <a:buNone/>
            </a:pP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a:t>
            </a:r>
            <a:r>
              <a:rPr lang="en-ZA" b="0" baseline="0" dirty="0" smtClean="0"/>
              <a:t> the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r>
              <a:rPr lang="en-ZA" b="0" dirty="0" smtClean="0"/>
              <a:t>Case Study</a:t>
            </a:r>
            <a:r>
              <a:rPr lang="en-ZA" b="0" baseline="0" dirty="0" smtClean="0"/>
              <a:t> B</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You work for a popular magazine about rural life. You write a column about sustainable small farms, complete with self-help tips and ideas. Your boss, Theresa, has just called you into her office to talk to you about the column.</a:t>
            </a:r>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Question:</a:t>
            </a:r>
            <a:r>
              <a:rPr lang="en-ZA" b="0" baseline="0" dirty="0" smtClean="0"/>
              <a:t>  “We’ve been getting some negative feedback from some of our readers. Apparently that chicken coop design you suggested in the last issue was structurally unsound and the measurements were a little off. I need you to double-check these sorts of things before you submit your articles.”</a:t>
            </a:r>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How would you respond? Choose the best option.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“You’re unhappy because the design was structurally unsound.”</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“The chicken coop design was unsound and measurements were off.”</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“In the future, you need me to make sure information is accurate.”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Answer: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#3  “In the future, you need to make sure information is accurate.”</a:t>
            </a:r>
            <a:endParaRPr lang="en-ZA"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Question:  “Circulation has been decreasing for months at an alarming rate. So we need to make sure we uphold the high quality our readers have come to expect. You’re one of our better writers and your column</a:t>
            </a:r>
            <a:r>
              <a:rPr lang="en-ZA" b="0" baseline="0" dirty="0" smtClean="0"/>
              <a:t> is very popular. So I don’t think one of two mistakes in a piece is anything to get alarmed about. I just want to bring this issue to your attention.”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sz="1200" b="0" baseline="0" dirty="0" smtClean="0"/>
              <a:t>How would you respond? Choose the best option.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sz="1200" b="0" baseline="0" dirty="0" smtClean="0"/>
              <a:t>“You’re happy with my work and don’t think this one complaint is anything to worry about. But you wanted me to be aware that circulation is down.”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sz="1200" b="0" baseline="0" dirty="0" smtClean="0"/>
              <a:t>“You’re worried that circulation is down. So although you’re happy with my work overall, you’d like me to be more careful in the future so we uphold the high quality of this magazine.”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sz="1200" b="0" baseline="0" dirty="0" smtClean="0"/>
              <a:t>“You wanted to bring to my attention that readers had complained about inaccuracies in my column. You want me to avoid mistakes in the future in order to uphold the high quality of the magazine,”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sz="1200"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[mouse click]</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Answer: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#2 “You’re worried that circulation is down. So although you’re happy with my work overall, you’d like me to be more careful in the future so we uphold the high quality of this magazine.”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sz="1200"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  </a:t>
            </a:r>
            <a:r>
              <a:rPr lang="en-ZA" b="0" dirty="0" smtClean="0"/>
              <a:t>Read</a:t>
            </a:r>
            <a:r>
              <a:rPr lang="en-ZA" b="0" baseline="0" dirty="0" smtClean="0"/>
              <a:t> the scenario</a:t>
            </a:r>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r>
              <a:rPr lang="en-ZA" b="0" dirty="0" smtClean="0"/>
              <a:t>Case Study C</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You own</a:t>
            </a:r>
            <a:r>
              <a:rPr lang="en-ZA" b="0" baseline="0" dirty="0" smtClean="0"/>
              <a:t> and manage a catering company. A new client, Sasha, has come in to talk to you about plans for her upcoming wedding.</a:t>
            </a:r>
            <a:endParaRPr lang="en-ZA"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Question:  “There are quite a lot</a:t>
            </a:r>
            <a:r>
              <a:rPr lang="en-ZA" b="0" baseline="0" dirty="0" smtClean="0"/>
              <a:t> of people coming and it’s a bit of a disaster because people eat such different things. Some of my friends are vegetarians and my </a:t>
            </a:r>
            <a:r>
              <a:rPr lang="en-ZA" b="0" baseline="0" dirty="0" err="1" smtClean="0"/>
              <a:t>fiance’s</a:t>
            </a:r>
            <a:r>
              <a:rPr lang="en-ZA" b="0" baseline="0" dirty="0" smtClean="0"/>
              <a:t> mother is allergic to wheat. It’s a bit of a melting pot and I just have no idea what to serve everyone.  I just don’t know how it can be done!”</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How would you respond? Choose the best option.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“You’re worried about meeting everyone’s dietary requirements.”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“You’d like me to cater for everyone’s dietary requirements.”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“You’re concerned about your mother-in-law.”</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Answer: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#1 “You’re worried about meeting everyone’s dietary requirements.”</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Question:</a:t>
            </a:r>
            <a:r>
              <a:rPr lang="en-ZA" b="0" baseline="0" dirty="0" smtClean="0"/>
              <a:t>  “Everything’s such a mess! I haven’t even finalized the guest list, as I’m not sure how many people will be coming. There’ll probably be between 300 and 400 guests, but I’ll have to let you know. “I’m not sure how we’ll fit all the tables we need into the venue.”</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How would you respond? Choose the best option.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“How big is the venue?”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“Is it a small venue?”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“How many people are coming?”</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Answer: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#1 “How big is the venue?”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a:t>
            </a:r>
            <a:r>
              <a:rPr lang="en-US" dirty="0" smtClean="0"/>
              <a:t> Objectives</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Read the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Potential answers appear on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Answer appears</a:t>
            </a:r>
            <a:r>
              <a:rPr lang="en-ZA" b="0" baseline="0" dirty="0" smtClean="0"/>
              <a:t> on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Question:</a:t>
            </a:r>
            <a:r>
              <a:rPr lang="en-ZA" b="0" baseline="0" dirty="0" smtClean="0"/>
              <a:t>  “I can tell you this much – I want the theme to be yellow and white, so make sure the cake is both </a:t>
            </a:r>
            <a:r>
              <a:rPr lang="en-ZA" b="0" baseline="0" dirty="0" err="1" smtClean="0"/>
              <a:t>colors</a:t>
            </a:r>
            <a:r>
              <a:rPr lang="en-ZA" b="0" baseline="0" dirty="0" smtClean="0"/>
              <a:t>, in layers. And it’s going to have to be huge so everyone can get a piece.”</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0" baseline="0" dirty="0" smtClean="0"/>
              <a:t>How would you respond? Choose the best option.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“The cake needs to match the theme </a:t>
            </a:r>
            <a:r>
              <a:rPr lang="en-ZA" b="0" baseline="0" dirty="0" err="1" smtClean="0"/>
              <a:t>colors</a:t>
            </a:r>
            <a:r>
              <a:rPr lang="en-ZA" b="0" baseline="0" dirty="0" smtClean="0"/>
              <a:t>. You think the venue is too small and you don’t know how many people are coming, or whether we’ll meet their dietary requirements.”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“I need to keep the size of the venue in mind, and you’ll confirm how many guests you expect at a later date. You’re worried about everyone’s dietary requirements. And the cake needs to be layered white and yellow.”</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ZA" b="0" baseline="0" dirty="0" smtClean="0"/>
              <a:t>“You’d prefer the cake to be layered in alternating </a:t>
            </a:r>
            <a:r>
              <a:rPr lang="en-ZA" b="0" baseline="0" dirty="0" err="1" smtClean="0"/>
              <a:t>colors</a:t>
            </a:r>
            <a:r>
              <a:rPr lang="en-ZA" b="0" baseline="0" dirty="0" smtClean="0"/>
              <a:t> of white and yellow, and it needs to be large enough to feed your guests. You’re not sure how many there will be yet, but you’ll let me know so I can prepare.”</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[mouse click]</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Answer: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en-ZA" b="0" baseline="0" dirty="0" smtClean="0"/>
              <a:t>#2 “I need to keep the size of the venue in mind, and you’ll confirm how many guests you expect at a later date. You’re worried about everyone’s dietary requirements. And the cake needs to be layered white and yellow.”</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ZA" b="0"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ZA" sz="1200" b="0" baseline="0" dirty="0" smtClean="0"/>
              <a:t>[Let the groups/individuals respond with why/why not the correct answer before clicking for pop-ups and reviewing answers]</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  </a:t>
            </a:r>
            <a:r>
              <a:rPr lang="en-ZA" b="0" dirty="0" smtClean="0"/>
              <a:t>Review</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r>
              <a:rPr lang="en-US" baseline="0" dirty="0" smtClean="0"/>
              <a:t>4 Objectives total</a:t>
            </a:r>
          </a:p>
          <a:p>
            <a:r>
              <a:rPr lang="en-US" baseline="0" dirty="0" smtClean="0"/>
              <a:t>First objective is visible</a:t>
            </a:r>
          </a:p>
          <a:p>
            <a:r>
              <a:rPr lang="en-US" baseline="0" dirty="0" smtClean="0"/>
              <a:t>Mouse click for subsequent objectives to appear and read the objectives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r>
              <a:rPr lang="en-US" b="0" baseline="0" dirty="0" smtClean="0"/>
              <a:t> Here were the objectives for this module:</a:t>
            </a:r>
            <a:endParaRPr lang="en-US" b="0" dirty="0" smtClean="0"/>
          </a:p>
          <a:p>
            <a:pPr marL="228600" indent="-228600">
              <a:buAutoNum type="arabicParenR"/>
            </a:pPr>
            <a:r>
              <a:rPr lang="en-US" baseline="0" dirty="0" smtClean="0"/>
              <a:t>Explain the importance and benefits</a:t>
            </a:r>
          </a:p>
          <a:p>
            <a:pPr marL="228600" indent="-228600">
              <a:buAutoNum type="arabicParenR"/>
            </a:pPr>
            <a:r>
              <a:rPr lang="en-US" baseline="0" dirty="0" smtClean="0"/>
              <a:t>Identify and overcome barriers</a:t>
            </a:r>
          </a:p>
          <a:p>
            <a:pPr marL="228600" indent="-228600">
              <a:buAutoNum type="arabicParenR"/>
            </a:pPr>
            <a:r>
              <a:rPr lang="en-US" baseline="0" dirty="0" smtClean="0"/>
              <a:t>Recognize behaviors and thought patterns that demonstrate key techniques</a:t>
            </a:r>
          </a:p>
          <a:p>
            <a:pPr marL="228600" indent="-228600">
              <a:buAutoNum type="arabicParenR"/>
            </a:pPr>
            <a:r>
              <a:rPr lang="en-US" baseline="0" dirty="0" smtClean="0"/>
              <a:t>State when and how to provide appropriate responses</a:t>
            </a:r>
          </a:p>
          <a:p>
            <a:endParaRPr lang="en-US" baseline="0" dirty="0" smtClean="0"/>
          </a:p>
          <a:p>
            <a:endParaRPr lang="en-US" baseline="0" dirty="0" smtClean="0"/>
          </a:p>
          <a:p>
            <a:r>
              <a:rPr lang="en-US" baseline="0" dirty="0" smtClean="0"/>
              <a:t>Did we meet these objectives?</a:t>
            </a:r>
          </a:p>
          <a:p>
            <a:r>
              <a:rPr lang="en-US" baseline="0" dirty="0" smtClean="0"/>
              <a:t>[listen while group provides answers]</a:t>
            </a:r>
          </a:p>
          <a:p>
            <a:endParaRPr lang="en-US" baseline="0" dirty="0" smtClean="0"/>
          </a:p>
          <a:p>
            <a:r>
              <a:rPr lang="en-US" baseline="0" dirty="0" smtClean="0"/>
              <a:t>Anything we missed?  Anything you want to add?  Any question on the material we covered today?</a:t>
            </a:r>
          </a:p>
          <a:p>
            <a:r>
              <a:rPr lang="en-US" baseline="0" dirty="0" smtClean="0"/>
              <a:t>[listen while group provides answers]</a:t>
            </a:r>
          </a:p>
          <a:p>
            <a:pPr marL="628650" lvl="1" indent="-231775">
              <a:spcBef>
                <a:spcPts val="600"/>
              </a:spcBef>
              <a:spcAft>
                <a:spcPts val="300"/>
              </a:spcAft>
              <a:buFont typeface="Wingdings" pitchFamily="2" charset="2"/>
              <a:buChar char="§"/>
            </a:pPr>
            <a:endParaRPr lang="en-US" sz="1600" dirty="0" smtClean="0"/>
          </a:p>
          <a:p>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1" smtClean="0"/>
              <a:t>Say:</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E4EE08-7334-4713-9132-93581461FA25}" type="slidenum">
              <a:rPr lang="en-US">
                <a:solidFill>
                  <a:prstClr val="black"/>
                </a:solidFill>
              </a:rPr>
              <a:pPr/>
              <a:t>58</a:t>
            </a:fld>
            <a:endParaRPr lang="en-US" dirty="0">
              <a:solidFill>
                <a:prstClr val="black"/>
              </a:solidFill>
            </a:endParaRPr>
          </a:p>
        </p:txBody>
      </p:sp>
      <p:sp>
        <p:nvSpPr>
          <p:cNvPr id="336898" name="Rectangle 2"/>
          <p:cNvSpPr>
            <a:spLocks noGrp="1" noRot="1" noChangeAspect="1" noChangeArrowheads="1" noTextEdit="1"/>
          </p:cNvSpPr>
          <p:nvPr>
            <p:ph type="sldImg"/>
          </p:nvPr>
        </p:nvSpPr>
        <p:spPr>
          <a:xfrm>
            <a:off x="1167238" y="652729"/>
            <a:ext cx="4599727" cy="3457575"/>
          </a:xfrm>
          <a:solidFill>
            <a:srgbClr val="FFFFFF"/>
          </a:solidFill>
          <a:ln/>
        </p:spPr>
      </p:sp>
      <p:sp>
        <p:nvSpPr>
          <p:cNvPr id="336899" name="Rectangle 3"/>
          <p:cNvSpPr>
            <a:spLocks noGrp="1" noChangeArrowheads="1"/>
          </p:cNvSpPr>
          <p:nvPr>
            <p:ph type="body" idx="1"/>
          </p:nvPr>
        </p:nvSpPr>
        <p:spPr>
          <a:xfrm>
            <a:off x="924980" y="4379911"/>
            <a:ext cx="5084241" cy="4146567"/>
          </a:xfrm>
        </p:spPr>
        <p:txBody>
          <a:bodyPr lIns="91723" tIns="45856" rIns="91723" bIns="45856"/>
          <a:lstStyle/>
          <a:p>
            <a:endParaRPr 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r>
              <a:rPr lang="en-US" baseline="0" dirty="0" smtClean="0"/>
              <a:t>4 Objectives total</a:t>
            </a:r>
          </a:p>
          <a:p>
            <a:r>
              <a:rPr lang="en-US" baseline="0" dirty="0" smtClean="0"/>
              <a:t>First objective is visible</a:t>
            </a:r>
          </a:p>
          <a:p>
            <a:r>
              <a:rPr lang="en-US" baseline="0" dirty="0" smtClean="0"/>
              <a:t>Mouse click for subsequent objectives to appear and read the objectives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r>
              <a:rPr lang="en-US" b="0" baseline="0" dirty="0" smtClean="0"/>
              <a:t> The objectives for this module are:</a:t>
            </a:r>
            <a:endParaRPr lang="en-US" b="0" dirty="0" smtClean="0"/>
          </a:p>
          <a:p>
            <a:pPr marL="228600" indent="-228600">
              <a:buAutoNum type="arabicParenR"/>
            </a:pPr>
            <a:r>
              <a:rPr lang="en-US" baseline="0" dirty="0" smtClean="0"/>
              <a:t>Explain the importance and benefits</a:t>
            </a:r>
          </a:p>
          <a:p>
            <a:pPr marL="228600" indent="-228600">
              <a:buAutoNum type="arabicParenR"/>
            </a:pPr>
            <a:r>
              <a:rPr lang="en-US" baseline="0" dirty="0" smtClean="0"/>
              <a:t>Identify and overcome barriers</a:t>
            </a:r>
          </a:p>
          <a:p>
            <a:pPr marL="228600" indent="-228600">
              <a:buAutoNum type="arabicParenR"/>
            </a:pPr>
            <a:r>
              <a:rPr lang="en-US" baseline="0" dirty="0" smtClean="0"/>
              <a:t>Recognize behaviors and thought patterns that demonstrate key techniques</a:t>
            </a:r>
          </a:p>
          <a:p>
            <a:pPr marL="228600" indent="-228600">
              <a:buAutoNum type="arabicParenR"/>
            </a:pPr>
            <a:r>
              <a:rPr lang="en-US" baseline="0" dirty="0" smtClean="0"/>
              <a:t>State when and how to provide appropriate responses</a:t>
            </a:r>
          </a:p>
          <a:p>
            <a:endParaRPr lang="en-US" baseline="0" dirty="0" smtClean="0"/>
          </a:p>
          <a:p>
            <a:r>
              <a:rPr lang="en-US" baseline="0" dirty="0" smtClean="0"/>
              <a:t>Any questions on the objectives or anything anyone would like to add to this list?</a:t>
            </a:r>
          </a:p>
          <a:p>
            <a:r>
              <a:rPr lang="en-US" baseline="0" dirty="0" smtClean="0"/>
              <a:t>[listen while group provides answers]</a:t>
            </a:r>
          </a:p>
          <a:p>
            <a:endParaRPr lang="en-US" baseline="0" dirty="0" smtClean="0"/>
          </a:p>
          <a:p>
            <a:r>
              <a:rPr lang="en-US" baseline="0" dirty="0" smtClean="0"/>
              <a:t>Ask participants what expectations they have for this class?  What would they like to get out of it?  (record response on easel to review at the end)</a:t>
            </a:r>
          </a:p>
          <a:p>
            <a:r>
              <a:rPr lang="en-US" baseline="0" dirty="0" smtClean="0"/>
              <a:t>[listen while group provides answers]</a:t>
            </a:r>
          </a:p>
          <a:p>
            <a:pPr marL="628650" lvl="1" indent="-231775">
              <a:spcBef>
                <a:spcPts val="600"/>
              </a:spcBef>
              <a:spcAft>
                <a:spcPts val="300"/>
              </a:spcAft>
              <a:buFont typeface="Wingdings" pitchFamily="2" charset="2"/>
              <a:buChar char="§"/>
            </a:pPr>
            <a:endParaRPr lang="en-US" sz="1600" dirty="0" smtClean="0"/>
          </a:p>
          <a:p>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The first chapter is Defining Active</a:t>
            </a:r>
            <a:r>
              <a:rPr lang="en-US" b="0" baseline="0" dirty="0" smtClean="0"/>
              <a:t> Listening</a:t>
            </a:r>
            <a:endParaRPr lang="en-US" b="0" dirty="0" smtClean="0"/>
          </a:p>
          <a:p>
            <a:endParaRPr lang="en-US" b="1"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the questions, have group discussion</a:t>
            </a:r>
            <a:endParaRPr lang="en-US" sz="1200" kern="1200" dirty="0" smtClean="0">
              <a:solidFill>
                <a:schemeClr val="tx1"/>
              </a:solidFill>
              <a:latin typeface="+mn-lt"/>
              <a:ea typeface="+mn-ea"/>
              <a:cs typeface="+mn-cs"/>
            </a:endParaRPr>
          </a:p>
          <a:p>
            <a:r>
              <a:rPr lang="en-US" b="0" baseline="0" dirty="0" smtClean="0"/>
              <a:t>Get participants thinking about how they define active listening, why it is important and have the audience share a situation (or if no one will share this early, provide an example) of how they used active listening skills and how it was different than other conversations.</a:t>
            </a:r>
          </a:p>
          <a:p>
            <a:endParaRPr lang="en-US" b="1" dirty="0" smtClean="0"/>
          </a:p>
          <a:p>
            <a:r>
              <a:rPr lang="en-US" b="1" dirty="0" smtClean="0"/>
              <a:t>Say:</a:t>
            </a:r>
            <a:r>
              <a:rPr lang="en-US" b="1" baseline="0" dirty="0" smtClean="0"/>
              <a:t>  </a:t>
            </a:r>
          </a:p>
          <a:p>
            <a:r>
              <a:rPr lang="en-US" b="0" baseline="0" dirty="0" smtClean="0"/>
              <a:t>How do you define Active Listening?  (may use an easel to record answers if desired)</a:t>
            </a:r>
          </a:p>
          <a:p>
            <a:r>
              <a:rPr lang="en-US" b="0" baseline="0" dirty="0" smtClean="0"/>
              <a:t>[listen while the group provides answers]</a:t>
            </a:r>
          </a:p>
          <a:p>
            <a:endParaRPr lang="en-US" b="0" baseline="0" dirty="0" smtClean="0"/>
          </a:p>
          <a:p>
            <a:r>
              <a:rPr lang="en-US" b="0" baseline="0" dirty="0" smtClean="0"/>
              <a:t>Why is Active listening important?  Discuss more if there is interest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en-US" b="0" baseline="0" dirty="0" smtClean="0"/>
              <a:t>Recall a situation where you listened effectively.  How was it different than other conversations?  Ask for volunteers to share their story</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aseline="0" dirty="0" smtClean="0"/>
              <a:t>2 definitions</a:t>
            </a:r>
          </a:p>
          <a:p>
            <a:r>
              <a:rPr lang="en-US" baseline="0" dirty="0" smtClean="0"/>
              <a:t>The first definition is visible, read aloud</a:t>
            </a:r>
          </a:p>
          <a:p>
            <a:r>
              <a:rPr lang="en-US" baseline="0" dirty="0" smtClean="0"/>
              <a:t>Mouse click for the second definition, read aloud</a:t>
            </a:r>
            <a:endParaRPr lang="en-US" b="0" dirty="0" smtClean="0"/>
          </a:p>
          <a:p>
            <a:endParaRPr lang="en-US" b="0" dirty="0" smtClean="0"/>
          </a:p>
          <a:p>
            <a:r>
              <a:rPr lang="en-US" b="1" dirty="0" smtClean="0"/>
              <a:t>Say:  </a:t>
            </a:r>
            <a:r>
              <a:rPr lang="en-US" b="0" dirty="0" smtClean="0"/>
              <a:t>It is often helpful to start out with a formal definition.  This first definition</a:t>
            </a:r>
            <a:r>
              <a:rPr lang="en-US" b="0" baseline="0" dirty="0" smtClean="0"/>
              <a:t> comes from Merriam-Webster “To hear something with thoughtful attention: give consideration”</a:t>
            </a:r>
          </a:p>
          <a:p>
            <a:pPr marL="0" marR="0" lvl="2"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second definition is from Dictionary.com </a:t>
            </a:r>
            <a:r>
              <a:rPr lang="en-US" dirty="0" smtClean="0"/>
              <a:t>“The act of mindfully hearing and attempting</a:t>
            </a:r>
            <a:r>
              <a:rPr lang="en-US" baseline="0" dirty="0" smtClean="0"/>
              <a:t> to comprehend the meaning of words spoken by another in a conversation or speech…”</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400" baseline="60000" dirty="0" smtClean="0"/>
          </a:p>
          <a:p>
            <a:r>
              <a:rPr lang="en-US" b="0" dirty="0" smtClean="0"/>
              <a:t>Does one of</a:t>
            </a:r>
            <a:r>
              <a:rPr lang="en-US" b="0" baseline="0" dirty="0" smtClean="0"/>
              <a:t> these definitions appeal to you more than another?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Is there another definition you prefer?</a:t>
            </a:r>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5.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6.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27" name="Group 26"/>
          <p:cNvGrpSpPr/>
          <p:nvPr userDrawn="1"/>
        </p:nvGrpSpPr>
        <p:grpSpPr>
          <a:xfrm>
            <a:off x="76200" y="6257924"/>
            <a:ext cx="2962275" cy="586518"/>
            <a:chOff x="76200" y="6257924"/>
            <a:chExt cx="2962275" cy="586518"/>
          </a:xfrm>
        </p:grpSpPr>
        <p:sp>
          <p:nvSpPr>
            <p:cNvPr id="28" name="Rectangle 27"/>
            <p:cNvSpPr/>
            <p:nvPr/>
          </p:nvSpPr>
          <p:spPr>
            <a:xfrm>
              <a:off x="447675" y="6290444"/>
              <a:ext cx="2590800" cy="553998"/>
            </a:xfrm>
            <a:prstGeom prst="rect">
              <a:avLst/>
            </a:prstGeom>
          </p:spPr>
          <p:txBody>
            <a:bodyPr wrap="square">
              <a:spAutoFit/>
            </a:bodyPr>
            <a:lstStyle/>
            <a:p>
              <a:endParaRPr lang="en-US" sz="1000" b="1" dirty="0" smtClean="0">
                <a:solidFill>
                  <a:schemeClr val="bg2">
                    <a:lumMod val="20000"/>
                    <a:lumOff val="80000"/>
                  </a:schemeClr>
                </a:solidFill>
              </a:endParaRPr>
            </a:p>
            <a:p>
              <a:r>
                <a:rPr lang="en-US" sz="1000" b="1" dirty="0" smtClean="0">
                  <a:solidFill>
                    <a:schemeClr val="bg2">
                      <a:lumMod val="20000"/>
                      <a:lumOff val="80000"/>
                    </a:schemeClr>
                  </a:solidFill>
                </a:rPr>
                <a:t>DRIVE DEVELOPMENT</a:t>
              </a:r>
            </a:p>
            <a:p>
              <a:r>
                <a:rPr lang="en-US" sz="1000" b="1" i="1" dirty="0" smtClean="0">
                  <a:solidFill>
                    <a:schemeClr val="bg2">
                      <a:lumMod val="20000"/>
                      <a:lumOff val="80000"/>
                    </a:schemeClr>
                  </a:solidFill>
                </a:rPr>
                <a:t>LEARNing to create capability</a:t>
              </a:r>
              <a:endParaRPr lang="en-US" sz="1000" dirty="0">
                <a:solidFill>
                  <a:schemeClr val="bg2">
                    <a:lumMod val="20000"/>
                    <a:lumOff val="80000"/>
                  </a:schemeClr>
                </a:solidFill>
              </a:endParaRPr>
            </a:p>
          </p:txBody>
        </p:sp>
        <p:pic>
          <p:nvPicPr>
            <p:cNvPr id="29"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2"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2">
                      <a:lumMod val="20000"/>
                      <a:lumOff val="80000"/>
                    </a:schemeClr>
                  </a:solidFill>
                  <a:effectLst/>
                  <a:latin typeface="Arial" pitchFamily="34" charset="0"/>
                  <a:cs typeface="Arial" pitchFamily="34" charset="0"/>
                </a:rPr>
                <a:t>Front Line Leaders Initiative</a:t>
              </a:r>
              <a:endParaRPr kumimoji="0" lang="en-US" sz="1800" b="0" i="0" u="none" strike="noStrike" cap="none" normalizeH="0" baseline="0" dirty="0" smtClean="0">
                <a:ln>
                  <a:noFill/>
                </a:ln>
                <a:solidFill>
                  <a:schemeClr val="bg2">
                    <a:lumMod val="20000"/>
                    <a:lumOff val="80000"/>
                  </a:schemeClr>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9"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4" name="Title 6"/>
          <p:cNvSpPr>
            <a:spLocks noGrp="1"/>
          </p:cNvSpPr>
          <p:nvPr>
            <p:ph type="title" hasCustomPrompt="1"/>
          </p:nvPr>
        </p:nvSpPr>
        <p:spPr>
          <a:xfrm>
            <a:off x="1143000" y="304800"/>
            <a:ext cx="6858000" cy="838200"/>
          </a:xfrm>
        </p:spPr>
        <p:txBody>
          <a:bodyPr rtlCol="0">
            <a:normAutofit/>
          </a:bodyPr>
          <a:lstStyle>
            <a:lvl1pPr algn="l">
              <a:defRPr sz="2800" b="1" i="0" baseline="0">
                <a:solidFill>
                  <a:srgbClr val="0038A8"/>
                </a:solidFill>
                <a:latin typeface="Arial" pitchFamily="34" charset="0"/>
                <a:cs typeface="Arial" pitchFamily="34" charset="0"/>
              </a:defRPr>
            </a:lvl1pPr>
            <a:extLst/>
          </a:lstStyle>
          <a:p>
            <a:r>
              <a:rPr kumimoji="0" lang="en-US" dirty="0" smtClean="0"/>
              <a:t>Transformational Leadership – 101 </a:t>
            </a:r>
            <a:br>
              <a:rPr kumimoji="0" lang="en-US" dirty="0" smtClean="0"/>
            </a:br>
            <a:endParaRPr kumimoji="0" lang="en-US" dirty="0"/>
          </a:p>
        </p:txBody>
      </p:sp>
      <p:sp>
        <p:nvSpPr>
          <p:cNvPr id="6" name="Date Placeholder 3"/>
          <p:cNvSpPr>
            <a:spLocks noGrp="1"/>
          </p:cNvSpPr>
          <p:nvPr>
            <p:ph type="dt" sz="half" idx="2"/>
          </p:nvPr>
        </p:nvSpPr>
        <p:spPr>
          <a:xfrm>
            <a:off x="457200" y="6477000"/>
            <a:ext cx="2133600" cy="365125"/>
          </a:xfrm>
          <a:prstGeom prst="rect">
            <a:avLst/>
          </a:prstGeom>
        </p:spPr>
        <p:txBody>
          <a:bodyPr vert="horz" lIns="91440" tIns="45720" rIns="91440" bIns="45720" rtlCol="0" anchor="ctr"/>
          <a:lstStyle>
            <a:lvl1pPr algn="l">
              <a:defRPr sz="800">
                <a:solidFill>
                  <a:schemeClr val="tx1">
                    <a:tint val="75000"/>
                  </a:schemeClr>
                </a:solidFill>
                <a:latin typeface="Arial" pitchFamily="34" charset="0"/>
                <a:cs typeface="Arial" pitchFamily="34" charset="0"/>
              </a:defRPr>
            </a:lvl1pPr>
          </a:lstStyle>
          <a:p>
            <a:fld id="{6D9DAB59-19B0-4D96-AC61-47A77573F2E6}" type="datetime1">
              <a:rPr lang="en-US" kern="0" smtClean="0">
                <a:solidFill>
                  <a:sysClr val="windowText" lastClr="000000"/>
                </a:solidFill>
              </a:rPr>
              <a:pPr/>
              <a:t>4/6/2016</a:t>
            </a:fld>
            <a:endParaRPr lang="en-US" kern="0">
              <a:solidFill>
                <a:sysClr val="windowText" lastClr="000000"/>
              </a:solidFill>
            </a:endParaRPr>
          </a:p>
        </p:txBody>
      </p:sp>
      <p:sp>
        <p:nvSpPr>
          <p:cNvPr id="7" name="Footer Placeholder 4"/>
          <p:cNvSpPr>
            <a:spLocks noGrp="1"/>
          </p:cNvSpPr>
          <p:nvPr>
            <p:ph type="ftr" sz="quarter" idx="3"/>
          </p:nvPr>
        </p:nvSpPr>
        <p:spPr>
          <a:xfrm>
            <a:off x="3124200" y="6477000"/>
            <a:ext cx="2895600" cy="365125"/>
          </a:xfrm>
          <a:prstGeom prst="rect">
            <a:avLst/>
          </a:prstGeom>
        </p:spPr>
        <p:txBody>
          <a:bodyPr vert="horz" lIns="91440" tIns="45720" rIns="91440" bIns="45720" rtlCol="0" anchor="ctr"/>
          <a:lstStyle>
            <a:lvl1pPr algn="ctr">
              <a:defRPr sz="800">
                <a:solidFill>
                  <a:schemeClr val="tx1">
                    <a:tint val="75000"/>
                  </a:schemeClr>
                </a:solidFill>
                <a:latin typeface="Arial" pitchFamily="34" charset="0"/>
                <a:cs typeface="Arial" pitchFamily="34" charset="0"/>
              </a:defRPr>
            </a:lvl1pPr>
          </a:lstStyle>
          <a:p>
            <a:endParaRPr lang="en-US" kern="0">
              <a:solidFill>
                <a:sysClr val="windowText" lastClr="000000"/>
              </a:solidFill>
            </a:endParaRPr>
          </a:p>
        </p:txBody>
      </p:sp>
      <p:sp>
        <p:nvSpPr>
          <p:cNvPr id="8" name="Slide Number Placeholder 5"/>
          <p:cNvSpPr>
            <a:spLocks noGrp="1"/>
          </p:cNvSpPr>
          <p:nvPr>
            <p:ph type="sldNum" sz="quarter" idx="4"/>
          </p:nvPr>
        </p:nvSpPr>
        <p:spPr>
          <a:xfrm>
            <a:off x="6553200" y="6477000"/>
            <a:ext cx="2133600" cy="365125"/>
          </a:xfrm>
          <a:prstGeom prst="rect">
            <a:avLst/>
          </a:prstGeom>
        </p:spPr>
        <p:txBody>
          <a:bodyPr vert="horz" lIns="91440" tIns="45720" rIns="91440" bIns="45720" rtlCol="0" anchor="ctr"/>
          <a:lstStyle>
            <a:lvl1pPr algn="r">
              <a:defRPr sz="800">
                <a:solidFill>
                  <a:schemeClr val="tx1">
                    <a:tint val="75000"/>
                  </a:schemeClr>
                </a:solidFill>
                <a:latin typeface="Arial" pitchFamily="34" charset="0"/>
                <a:cs typeface="Arial" pitchFamily="34"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p:nvPr>
        </p:nvSpPr>
        <p:spPr>
          <a:xfrm>
            <a:off x="228600" y="1325880"/>
            <a:ext cx="8534400" cy="692497"/>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23275"/>
          </a:xfrm>
        </p:spPr>
        <p:txBody>
          <a:bodyPr lIns="91440" tIns="45720" rIns="91440" bIns="45720"/>
          <a:lstStyle>
            <a:lvl1pPr>
              <a:spcBef>
                <a:spcPts val="0"/>
              </a:spcBef>
              <a:spcAft>
                <a:spcPts val="600"/>
              </a:spcAft>
              <a:buFontTx/>
              <a:buNone/>
              <a:defRPr sz="1800"/>
            </a:lvl1pPr>
            <a:lvl3pPr marL="688975" indent="-227013">
              <a:spcBef>
                <a:spcPts val="0"/>
              </a:spcBef>
              <a:spcAft>
                <a:spcPts val="600"/>
              </a:spcAft>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77218"/>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6553200" y="6492875"/>
            <a:ext cx="2133600" cy="365125"/>
          </a:xfrm>
          <a:prstGeom prst="rect">
            <a:avLst/>
          </a:prstGeom>
        </p:spPr>
        <p:txBody>
          <a:bodyPr/>
          <a:lstStyle>
            <a:lvl1pPr>
              <a:defRPr/>
            </a:lvl1pPr>
          </a:lstStyle>
          <a:p>
            <a:fld id="{FC0DDBF7-FD71-4F52-B9CE-7E0A21FDA059}" type="slidenum">
              <a:rPr lang="en-US">
                <a:solidFill>
                  <a:srgbClr val="000000"/>
                </a:solidFill>
              </a:rPr>
              <a:pPr/>
              <a:t>‹#›</a:t>
            </a:fld>
            <a:endParaRPr lang="en-US">
              <a:solidFill>
                <a:srgbClr val="000000"/>
              </a:solidFill>
            </a:endParaRPr>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p:nvPr>
        </p:nvSpPr>
        <p:spPr>
          <a:xfrm>
            <a:off x="228600" y="1325880"/>
            <a:ext cx="8534400" cy="692497"/>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23275"/>
          </a:xfrm>
        </p:spPr>
        <p:txBody>
          <a:bodyPr lIns="91440" tIns="45720" rIns="91440" bIns="45720"/>
          <a:lstStyle>
            <a:lvl1pPr>
              <a:spcBef>
                <a:spcPts val="0"/>
              </a:spcBef>
              <a:spcAft>
                <a:spcPts val="600"/>
              </a:spcAft>
              <a:buFontTx/>
              <a:buNone/>
              <a:defRPr sz="1800"/>
            </a:lvl1pPr>
            <a:lvl3pPr marL="688975" indent="-227013">
              <a:spcBef>
                <a:spcPts val="0"/>
              </a:spcBef>
              <a:spcAft>
                <a:spcPts val="600"/>
              </a:spcAft>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77218"/>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13"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9"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10"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5.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6.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2"/>
          </p:nvPr>
        </p:nvSpPr>
        <p:spPr>
          <a:xfrm>
            <a:off x="457200" y="6477000"/>
            <a:ext cx="2133600" cy="365125"/>
          </a:xfrm>
          <a:prstGeom prst="rect">
            <a:avLst/>
          </a:prstGeom>
        </p:spPr>
        <p:txBody>
          <a:bodyPr vert="horz" lIns="91440" tIns="45720" rIns="91440" bIns="45720" rtlCol="0" anchor="ctr"/>
          <a:lstStyle>
            <a:lvl1pPr algn="l">
              <a:defRPr sz="800">
                <a:solidFill>
                  <a:schemeClr val="tx1">
                    <a:tint val="75000"/>
                  </a:schemeClr>
                </a:solidFill>
                <a:latin typeface="Arial" pitchFamily="34" charset="0"/>
                <a:cs typeface="Arial" pitchFamily="34" charset="0"/>
              </a:defRPr>
            </a:lvl1pPr>
          </a:lstStyle>
          <a:p>
            <a:fld id="{6D9DAB59-19B0-4D96-AC61-47A77573F2E6}" type="datetime1">
              <a:rPr lang="en-US" kern="0" smtClean="0">
                <a:solidFill>
                  <a:sysClr val="windowText" lastClr="000000"/>
                </a:solidFill>
              </a:rPr>
              <a:pPr/>
              <a:t>4/6/2016</a:t>
            </a:fld>
            <a:endParaRPr lang="en-US" kern="0">
              <a:solidFill>
                <a:sysClr val="windowText" lastClr="000000"/>
              </a:solidFill>
            </a:endParaRPr>
          </a:p>
        </p:txBody>
      </p:sp>
      <p:sp>
        <p:nvSpPr>
          <p:cNvPr id="8" name="Footer Placeholder 4"/>
          <p:cNvSpPr>
            <a:spLocks noGrp="1"/>
          </p:cNvSpPr>
          <p:nvPr>
            <p:ph type="ftr" sz="quarter" idx="3"/>
          </p:nvPr>
        </p:nvSpPr>
        <p:spPr>
          <a:xfrm>
            <a:off x="3124200" y="6477000"/>
            <a:ext cx="2895600" cy="365125"/>
          </a:xfrm>
          <a:prstGeom prst="rect">
            <a:avLst/>
          </a:prstGeom>
        </p:spPr>
        <p:txBody>
          <a:bodyPr vert="horz" lIns="91440" tIns="45720" rIns="91440" bIns="45720" rtlCol="0" anchor="ctr"/>
          <a:lstStyle>
            <a:lvl1pPr algn="ctr">
              <a:defRPr sz="800">
                <a:solidFill>
                  <a:schemeClr val="tx1">
                    <a:tint val="75000"/>
                  </a:schemeClr>
                </a:solidFill>
                <a:latin typeface="Arial" pitchFamily="34" charset="0"/>
                <a:cs typeface="Arial" pitchFamily="34" charset="0"/>
              </a:defRPr>
            </a:lvl1pPr>
          </a:lstStyle>
          <a:p>
            <a:endParaRPr lang="en-US" kern="0">
              <a:solidFill>
                <a:sysClr val="windowText" lastClr="000000"/>
              </a:solidFill>
            </a:endParaRPr>
          </a:p>
        </p:txBody>
      </p:sp>
      <p:sp>
        <p:nvSpPr>
          <p:cNvPr id="9" name="Slide Number Placeholder 5"/>
          <p:cNvSpPr>
            <a:spLocks noGrp="1"/>
          </p:cNvSpPr>
          <p:nvPr>
            <p:ph type="sldNum" sz="quarter" idx="4"/>
          </p:nvPr>
        </p:nvSpPr>
        <p:spPr>
          <a:xfrm>
            <a:off x="6553200" y="6477000"/>
            <a:ext cx="2133600" cy="365125"/>
          </a:xfrm>
          <a:prstGeom prst="rect">
            <a:avLst/>
          </a:prstGeom>
        </p:spPr>
        <p:txBody>
          <a:bodyPr vert="horz" lIns="91440" tIns="45720" rIns="91440" bIns="45720" rtlCol="0" anchor="ctr"/>
          <a:lstStyle>
            <a:lvl1pPr algn="r">
              <a:defRPr sz="800">
                <a:solidFill>
                  <a:schemeClr val="tx1">
                    <a:tint val="75000"/>
                  </a:schemeClr>
                </a:solidFill>
                <a:latin typeface="Arial" pitchFamily="34" charset="0"/>
                <a:cs typeface="Arial" pitchFamily="34"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6" r:id="rId2"/>
    <p:sldLayoutId id="2147483770"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781" r:id="rId1"/>
    <p:sldLayoutId id="2147483733" r:id="rId2"/>
    <p:sldLayoutId id="2147483788" r:id="rId3"/>
    <p:sldLayoutId id="2147483782" r:id="rId4"/>
    <p:sldLayoutId id="2147483783" r:id="rId5"/>
    <p:sldLayoutId id="2147483786" r:id="rId6"/>
    <p:sldLayoutId id="2147483784" r:id="rId7"/>
    <p:sldLayoutId id="2147483787" r:id="rId8"/>
    <p:sldLayoutId id="2147483735"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Boeing_RGBblue_largePPT"/>
          <p:cNvPicPr>
            <a:picLocks noChangeAspect="1" noChangeArrowheads="1"/>
          </p:cNvPicPr>
          <p:nvPr/>
        </p:nvPicPr>
        <p:blipFill>
          <a:blip r:embed="rId2"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buFontTx/>
              <a:buNone/>
              <a:defRPr sz="700">
                <a:solidFill>
                  <a:srgbClr val="000000"/>
                </a:solidFill>
                <a:latin typeface="+mn-lt"/>
              </a:defRPr>
            </a:lvl1pPr>
          </a:lstStyle>
          <a:p>
            <a:pPr fontAlgn="base">
              <a:spcAft>
                <a:spcPct val="0"/>
              </a:spcAft>
              <a:defRPr/>
            </a:pPr>
            <a:fld id="{A5C18221-7F71-455B-B663-791FAC3D5D56}" type="slidenum">
              <a:rPr lang="en-US"/>
              <a:pPr fontAlgn="base">
                <a:spcAft>
                  <a:spcPct val="0"/>
                </a:spcAft>
                <a:defRPr/>
              </a:pPr>
              <a:t>‹#›</a:t>
            </a:fld>
            <a:endParaRPr lang="en-US" dirty="0"/>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9730" name="Picture 2" descr="Boeing_RGBblue_largePPT"/>
          <p:cNvPicPr>
            <a:picLocks noChangeAspect="1" noChangeArrowheads="1"/>
          </p:cNvPicPr>
          <p:nvPr/>
        </p:nvPicPr>
        <p:blipFill>
          <a:blip r:embed="rId13"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boeing.skillport.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mmlviewer.books24x7.com/videoviewer.aspx?bkid=35611&amp;tlang=EN"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boeing.skillport.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mmlviewer.books24x7.com/videoviewer.aspx?bkid=50350&amp;tlang=EN"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boeing.skillport.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1_Website%20Publish%20Versions/Active%20Listening%20Materials/DEFINEActiveListening_SB-Listening%20Effectively.pdf" TargetMode="External"/><Relationship Id="rId2" Type="http://schemas.openxmlformats.org/officeDocument/2006/relationships/hyperlink" Target="../../1_Website%20Publish%20Versions/Active%20Listening%20Materials/DEFINEActiveListening_SB-Types%20of%20Listeners.pdf" TargetMode="External"/><Relationship Id="rId1" Type="http://schemas.openxmlformats.org/officeDocument/2006/relationships/slideLayout" Target="../slideLayouts/slideLayout6.xml"/><Relationship Id="rId4" Type="http://schemas.openxmlformats.org/officeDocument/2006/relationships/hyperlink" Target="../../1_Website%20Publish%20Versions/Active%20Listening%20Materials/DEFINEActiveListening_JA-Assess%20Your%20Listening%20Skills.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1_Website%20Publish%20Versions/Active%20Listening%20Materials/DEFINEActiveListening_Transcript-Communication_is_a_Two-Way_Process.pdf" TargetMode="External"/><Relationship Id="rId2" Type="http://schemas.openxmlformats.org/officeDocument/2006/relationships/hyperlink" Target="../../1_Website%20Publish%20Versions/Trust_Materials/BUILDINGTrust_Assessment-BuildingTrustonaTeam.pdf" TargetMode="External"/><Relationship Id="rId1" Type="http://schemas.openxmlformats.org/officeDocument/2006/relationships/slideLayout" Target="../slideLayouts/slideLayout6.xml"/><Relationship Id="rId5" Type="http://schemas.openxmlformats.org/officeDocument/2006/relationships/hyperlink" Target="../../1_Website%20Publish%20Versions/Trust_Materials/DEFININGTrust_JA-Activity-EvaluateYourBehavior.pdf" TargetMode="External"/><Relationship Id="rId4" Type="http://schemas.openxmlformats.org/officeDocument/2006/relationships/hyperlink" Target="https://boeing.skillport.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1_Website%20Publish%20Versions/Active%20Listening%20Materials/CHALLENGEActiveListening_Activity-Barriers%20to%20Effective%20Listening.pdf" TargetMode="External"/><Relationship Id="rId3" Type="http://schemas.openxmlformats.org/officeDocument/2006/relationships/hyperlink" Target="../../1_Website%20Publish%20Versions/Active%20Listening%20Materials/CHALLENGEActiveListening_JA-Overcoming%20Barriers.pdf" TargetMode="External"/><Relationship Id="rId7" Type="http://schemas.openxmlformats.org/officeDocument/2006/relationships/hyperlink" Target="../../1_Website%20Publish%20Versions/Active%20Listening%20Materials/CHALLENGEActiveListening_SB-Speech%20as%20an%20Obstacle%20to%20Listening.pdf" TargetMode="External"/><Relationship Id="rId2" Type="http://schemas.openxmlformats.org/officeDocument/2006/relationships/hyperlink" Target="../../1_Website%20Publish%20Versions/Active%20Listening%20Materials/CHALLENGEActiveListening_JA-Minimizing%20Distractions.pdf" TargetMode="External"/><Relationship Id="rId1" Type="http://schemas.openxmlformats.org/officeDocument/2006/relationships/slideLayout" Target="../slideLayouts/slideLayout6.xml"/><Relationship Id="rId6" Type="http://schemas.openxmlformats.org/officeDocument/2006/relationships/hyperlink" Target="../../1_Website%20Publish%20Versions/Active%20Listening%20Materials/CHALLENGEActiveListening_SB-Emotions%20as%20Barriers%20to%20listening.pdf" TargetMode="External"/><Relationship Id="rId5" Type="http://schemas.openxmlformats.org/officeDocument/2006/relationships/hyperlink" Target="../../1_Website%20Publish%20Versions/Active%20Listening%20Materials/CHALLENGEActiveListening_SB-Distractions%20as%20Roadblocks%20to%20listening.pdf" TargetMode="External"/><Relationship Id="rId10" Type="http://schemas.openxmlformats.org/officeDocument/2006/relationships/hyperlink" Target="https://boeing.skillport.com/" TargetMode="External"/><Relationship Id="rId4" Type="http://schemas.openxmlformats.org/officeDocument/2006/relationships/hyperlink" Target="../../1_Website%20Publish%20Versions/Active%20Listening%20Materials/CHALLENGEActiveListening_JA-Overcoming%20Roadblocks%20to%20Effective%20Listening.pdf" TargetMode="External"/><Relationship Id="rId9" Type="http://schemas.openxmlformats.org/officeDocument/2006/relationships/hyperlink" Target="../../1_Website%20Publish%20Versions/Active%20Listening%20Materials/CHALLENGEActiveListening_Transcript-Listening_at_Three_Levels.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fll.web.boeing.com/filespub/DoK_TL_101ActiveListening/ActiveListeningActionPlanWorksheet.pdf" TargetMode="External"/><Relationship Id="rId2" Type="http://schemas.openxmlformats.org/officeDocument/2006/relationships/hyperlink" Target="../../1_Website%20Publish%20Versions/Trust_Materials/REBUILDINGTrust_JA-HealingProcessGuide.pdf" TargetMode="External"/><Relationship Id="rId1" Type="http://schemas.openxmlformats.org/officeDocument/2006/relationships/slideLayout" Target="../slideLayouts/slideLayout6.xml"/><Relationship Id="rId4" Type="http://schemas.openxmlformats.org/officeDocument/2006/relationships/hyperlink" Target="../../1_Website%20Publish%20Versions/Trust_Materials/REBUILDINGTrust_SB-RebuildingTrustifYouveBetrayedIt.pdf"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merriam-webster.com/dictionary/listening"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www.businessdictionary.com/definition/active-listening.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Transformational Leadership – 101</a:t>
            </a:r>
          </a:p>
        </p:txBody>
      </p:sp>
      <p:sp>
        <p:nvSpPr>
          <p:cNvPr id="4" name="Subtitle 3"/>
          <p:cNvSpPr>
            <a:spLocks noGrp="1"/>
          </p:cNvSpPr>
          <p:nvPr>
            <p:ph type="subTitle" idx="1"/>
          </p:nvPr>
        </p:nvSpPr>
        <p:spPr>
          <a:xfrm>
            <a:off x="4191000" y="4572000"/>
            <a:ext cx="4953000" cy="1828800"/>
          </a:xfrm>
        </p:spPr>
        <p:txBody>
          <a:bodyPr anchor="ctr" anchorCtr="0">
            <a:normAutofit/>
          </a:bodyPr>
          <a:lstStyle/>
          <a:p>
            <a:r>
              <a:rPr lang="en-US" dirty="0" smtClean="0"/>
              <a:t>Active Listening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10</a:t>
            </a:fld>
            <a:endParaRPr lang="en-US" kern="0" dirty="0">
              <a:solidFill>
                <a:sysClr val="windowText" lastClr="000000"/>
              </a:solidFill>
            </a:endParaRPr>
          </a:p>
        </p:txBody>
      </p:sp>
      <p:sp>
        <p:nvSpPr>
          <p:cNvPr id="7" name="Title 3"/>
          <p:cNvSpPr>
            <a:spLocks noGrp="1"/>
          </p:cNvSpPr>
          <p:nvPr>
            <p:ph type="title"/>
          </p:nvPr>
        </p:nvSpPr>
        <p:spPr/>
        <p:txBody>
          <a:bodyPr/>
          <a:lstStyle/>
          <a:p>
            <a:r>
              <a:rPr lang="en-US" dirty="0" smtClean="0"/>
              <a:t>	Defining Active Listening:  Informal Definition</a:t>
            </a:r>
            <a:br>
              <a:rPr lang="en-US" dirty="0" smtClean="0"/>
            </a:br>
            <a:endParaRPr lang="en-US" dirty="0"/>
          </a:p>
        </p:txBody>
      </p:sp>
      <p:sp>
        <p:nvSpPr>
          <p:cNvPr id="9" name="TextBox 8"/>
          <p:cNvSpPr txBox="1"/>
          <p:nvPr/>
        </p:nvSpPr>
        <p:spPr>
          <a:xfrm>
            <a:off x="4619625" y="1382649"/>
            <a:ext cx="4381500" cy="2277547"/>
          </a:xfrm>
          <a:prstGeom prst="rect">
            <a:avLst/>
          </a:prstGeom>
          <a:noFill/>
        </p:spPr>
        <p:txBody>
          <a:bodyPr wrap="square" lIns="0" tIns="0" rIns="0" bIns="0" rtlCol="0">
            <a:spAutoFit/>
          </a:bodyPr>
          <a:lstStyle/>
          <a:p>
            <a:pPr marL="690563" lvl="1" indent="-571500">
              <a:spcBef>
                <a:spcPts val="600"/>
              </a:spcBef>
              <a:buClr>
                <a:srgbClr val="0038A8"/>
              </a:buClr>
            </a:pPr>
            <a:r>
              <a:rPr lang="en-US" sz="2000" b="1" dirty="0" smtClean="0"/>
              <a:t>Active Listening is not…</a:t>
            </a:r>
          </a:p>
          <a:p>
            <a:pPr marL="690563" lvl="1" indent="-571500">
              <a:spcBef>
                <a:spcPts val="600"/>
              </a:spcBef>
              <a:buClr>
                <a:srgbClr val="0038A8"/>
              </a:buClr>
            </a:pPr>
            <a:endParaRPr lang="en-US" sz="800" b="1" dirty="0" smtClean="0"/>
          </a:p>
          <a:p>
            <a:pPr lvl="1" indent="-219075">
              <a:spcBef>
                <a:spcPts val="600"/>
              </a:spcBef>
              <a:buClr>
                <a:srgbClr val="0038A8"/>
              </a:buClr>
              <a:buFont typeface="Wingdings" pitchFamily="2" charset="2"/>
              <a:buChar char="§"/>
            </a:pPr>
            <a:r>
              <a:rPr lang="en-US" dirty="0" smtClean="0"/>
              <a:t>Easy</a:t>
            </a:r>
          </a:p>
          <a:p>
            <a:pPr lvl="1" indent="-219075">
              <a:spcBef>
                <a:spcPts val="600"/>
              </a:spcBef>
              <a:buClr>
                <a:srgbClr val="0038A8"/>
              </a:buClr>
              <a:buFont typeface="Wingdings" pitchFamily="2" charset="2"/>
              <a:buChar char="§"/>
            </a:pPr>
            <a:r>
              <a:rPr lang="en-US" dirty="0" smtClean="0"/>
              <a:t>Automatic</a:t>
            </a:r>
          </a:p>
          <a:p>
            <a:pPr lvl="1" indent="-219075">
              <a:spcBef>
                <a:spcPts val="600"/>
              </a:spcBef>
              <a:buClr>
                <a:srgbClr val="0038A8"/>
              </a:buClr>
              <a:buFont typeface="Wingdings" pitchFamily="2" charset="2"/>
              <a:buChar char="§"/>
            </a:pPr>
            <a:r>
              <a:rPr lang="en-US" dirty="0" smtClean="0"/>
              <a:t>Simultaneous</a:t>
            </a:r>
          </a:p>
          <a:p>
            <a:pPr lvl="1" indent="-219075">
              <a:spcBef>
                <a:spcPts val="600"/>
              </a:spcBef>
              <a:buClr>
                <a:srgbClr val="0038A8"/>
              </a:buClr>
              <a:buFont typeface="Wingdings" pitchFamily="2" charset="2"/>
              <a:buChar char="§"/>
            </a:pPr>
            <a:r>
              <a:rPr lang="en-US" dirty="0" smtClean="0"/>
              <a:t>Effortless</a:t>
            </a:r>
          </a:p>
          <a:p>
            <a:pPr lvl="1" indent="-219075">
              <a:spcBef>
                <a:spcPts val="600"/>
              </a:spcBef>
              <a:buClr>
                <a:srgbClr val="0038A8"/>
              </a:buClr>
              <a:buFont typeface="Wingdings" pitchFamily="2" charset="2"/>
              <a:buChar char="§"/>
            </a:pPr>
            <a:r>
              <a:rPr lang="en-US" dirty="0" smtClean="0"/>
              <a:t>Natural</a:t>
            </a:r>
          </a:p>
        </p:txBody>
      </p:sp>
      <p:sp>
        <p:nvSpPr>
          <p:cNvPr id="13" name="Content Placeholder 2"/>
          <p:cNvSpPr txBox="1">
            <a:spLocks/>
          </p:cNvSpPr>
          <p:nvPr/>
        </p:nvSpPr>
        <p:spPr>
          <a:xfrm>
            <a:off x="228600" y="1325880"/>
            <a:ext cx="4086226" cy="3597402"/>
          </a:xfrm>
          <a:prstGeom prst="rect">
            <a:avLst/>
          </a:prstGeom>
        </p:spPr>
        <p:txBody>
          <a:bodyPr/>
          <a:lstStyle/>
          <a:p>
            <a:pPr marL="225425" marR="0" lvl="0" indent="-225425" algn="l" defTabSz="820738" rtl="0" eaLnBrk="1" fontAlgn="base" latinLnBrk="0" hangingPunct="1">
              <a:spcBef>
                <a:spcPts val="576"/>
              </a:spcBef>
              <a:spcAft>
                <a:spcPct val="0"/>
              </a:spcAft>
              <a:buClr>
                <a:schemeClr val="hlink"/>
              </a:buClr>
              <a:buSzTx/>
              <a:tabLst/>
              <a:defRPr/>
            </a:pPr>
            <a:r>
              <a:rPr kumimoji="0" lang="en-US" sz="2000" b="1" i="0" u="none" strike="noStrike" kern="0" cap="none" spc="0" normalizeH="0" baseline="0" noProof="0" dirty="0" smtClean="0">
                <a:ln>
                  <a:noFill/>
                </a:ln>
                <a:solidFill>
                  <a:schemeClr val="tx1"/>
                </a:solidFill>
                <a:effectLst/>
                <a:uLnTx/>
                <a:uFillTx/>
                <a:latin typeface="+mn-lt"/>
                <a:ea typeface="+mn-ea"/>
                <a:cs typeface="+mn-cs"/>
              </a:rPr>
              <a:t>Active Listening is</a:t>
            </a:r>
            <a:r>
              <a:rPr lang="en-US" sz="2000" b="1" kern="0" dirty="0" smtClean="0"/>
              <a:t>…</a:t>
            </a:r>
          </a:p>
          <a:p>
            <a:pPr marL="225425" marR="0" lvl="0" indent="-225425" algn="l" defTabSz="820738" rtl="0" eaLnBrk="1" fontAlgn="base" latinLnBrk="0" hangingPunct="1">
              <a:spcBef>
                <a:spcPts val="576"/>
              </a:spcBef>
              <a:spcAft>
                <a:spcPct val="0"/>
              </a:spcAft>
              <a:buClr>
                <a:schemeClr val="hlink"/>
              </a:buClr>
              <a:buSzTx/>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80% listening and 20% speaking</a:t>
            </a:r>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Twice as important as being a good speaker</a:t>
            </a:r>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Seeing with ears and listening with eyes (body language)</a:t>
            </a:r>
          </a:p>
          <a:p>
            <a:pPr marL="339725" marR="0" lvl="1" indent="-225425" defTabSz="820738" fontAlgn="base">
              <a:spcBef>
                <a:spcPts val="576"/>
              </a:spcBef>
              <a:spcAft>
                <a:spcPct val="0"/>
              </a:spcAft>
              <a:buClr>
                <a:schemeClr val="hlink"/>
              </a:buClr>
              <a:buSzTx/>
              <a:buFont typeface="Wingdings" pitchFamily="2" charset="2"/>
              <a:buChar char="§"/>
              <a:tabLst/>
              <a:defRPr/>
            </a:pPr>
            <a:r>
              <a:rPr lang="en-US" kern="0" dirty="0" smtClean="0"/>
              <a:t>Dynamic engagement with the speaker</a:t>
            </a:r>
          </a:p>
          <a:p>
            <a:pPr marL="339725" lvl="1" indent="-225425" defTabSz="820738" fontAlgn="base">
              <a:spcBef>
                <a:spcPts val="576"/>
              </a:spcBef>
              <a:spcAft>
                <a:spcPct val="0"/>
              </a:spcAft>
              <a:buClr>
                <a:schemeClr val="hlink"/>
              </a:buClr>
              <a:buFont typeface="Wingdings" pitchFamily="2" charset="2"/>
              <a:buChar char="§"/>
              <a:defRPr/>
            </a:pPr>
            <a:r>
              <a:rPr lang="en-US" kern="0" dirty="0" smtClean="0"/>
              <a:t>Like a dance – must follow and respond to the other person</a:t>
            </a:r>
          </a:p>
          <a:p>
            <a:pPr marL="339725" marR="0" lvl="1" indent="-225425" defTabSz="820738" fontAlgn="base">
              <a:spcBef>
                <a:spcPts val="576"/>
              </a:spcBef>
              <a:spcAft>
                <a:spcPct val="0"/>
              </a:spcAft>
              <a:buClr>
                <a:schemeClr val="hlink"/>
              </a:buClr>
              <a:buSzTx/>
              <a:buFont typeface="Wingdings" pitchFamily="2" charset="2"/>
              <a:buChar char="§"/>
              <a:tabLst/>
              <a:defRPr/>
            </a:pPr>
            <a:endParaRPr lang="en-US" kern="0" dirty="0" smtClean="0"/>
          </a:p>
        </p:txBody>
      </p:sp>
      <p:cxnSp>
        <p:nvCxnSpPr>
          <p:cNvPr id="17" name="Straight Connector 16"/>
          <p:cNvCxnSpPr/>
          <p:nvPr/>
        </p:nvCxnSpPr>
        <p:spPr bwMode="auto">
          <a:xfrm>
            <a:off x="4380614" y="1265273"/>
            <a:ext cx="887" cy="4846320"/>
          </a:xfrm>
          <a:prstGeom prst="line">
            <a:avLst/>
          </a:prstGeom>
          <a:solidFill>
            <a:schemeClr val="accent1"/>
          </a:solidFill>
          <a:ln w="15875" cap="flat" cmpd="sng" algn="ctr">
            <a:solidFill>
              <a:schemeClr val="bg1">
                <a:lumMod val="65000"/>
              </a:schemeClr>
            </a:solidFill>
            <a:prstDash val="solid"/>
            <a:round/>
            <a:headEnd type="none" w="sm" len="sm"/>
            <a:tailEnd type="none" w="sm" len="sm"/>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11</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Defining Active Listening:  Benefits</a:t>
            </a:r>
            <a:endParaRPr lang="en-US" dirty="0"/>
          </a:p>
        </p:txBody>
      </p:sp>
      <p:sp>
        <p:nvSpPr>
          <p:cNvPr id="6" name="Content Placeholder 2"/>
          <p:cNvSpPr txBox="1">
            <a:spLocks/>
          </p:cNvSpPr>
          <p:nvPr/>
        </p:nvSpPr>
        <p:spPr>
          <a:xfrm>
            <a:off x="228600" y="1325880"/>
            <a:ext cx="8610600" cy="2779776"/>
          </a:xfrm>
          <a:prstGeom prst="rect">
            <a:avLst/>
          </a:prstGeom>
        </p:spPr>
        <p:txBody>
          <a:bodyPr/>
          <a:lstStyle/>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Expands knowledge and experiences</a:t>
            </a:r>
          </a:p>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Provides greater clarity in communication</a:t>
            </a:r>
          </a:p>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Builds trust and stronger relationships</a:t>
            </a:r>
          </a:p>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Reduces risk of mistakes and rework</a:t>
            </a:r>
          </a:p>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Helps detect and solve problems quickly</a:t>
            </a:r>
          </a:p>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Enhances motivation and morale</a:t>
            </a:r>
          </a:p>
          <a:p>
            <a:pPr marL="339725" lvl="1" indent="-225425" defTabSz="820738" fontAlgn="base">
              <a:spcBef>
                <a:spcPts val="600"/>
              </a:spcBef>
              <a:spcAft>
                <a:spcPct val="0"/>
              </a:spcAft>
              <a:buClr>
                <a:schemeClr val="hlink"/>
              </a:buClr>
              <a:buFont typeface="Wingdings" pitchFamily="2" charset="2"/>
              <a:buChar char="§"/>
              <a:defRPr/>
            </a:pPr>
            <a:r>
              <a:rPr lang="en-US" sz="2000" kern="0" dirty="0" smtClean="0"/>
              <a:t>Improves productivity</a:t>
            </a:r>
          </a:p>
        </p:txBody>
      </p:sp>
      <p:pic>
        <p:nvPicPr>
          <p:cNvPr id="2051" name="Picture 3"/>
          <p:cNvPicPr>
            <a:picLocks noChangeArrowheads="1"/>
          </p:cNvPicPr>
          <p:nvPr/>
        </p:nvPicPr>
        <p:blipFill>
          <a:blip r:embed="rId3" cstate="print"/>
          <a:srcRect b="2419"/>
          <a:stretch>
            <a:fillRect/>
          </a:stretch>
        </p:blipFill>
        <p:spPr bwMode="auto">
          <a:xfrm>
            <a:off x="6483096" y="4434839"/>
            <a:ext cx="2295144" cy="1691640"/>
          </a:xfrm>
          <a:prstGeom prst="rect">
            <a:avLst/>
          </a:prstGeom>
          <a:noFill/>
          <a:ln w="9525">
            <a:solidFill>
              <a:schemeClr val="tx1">
                <a:lumMod val="50000"/>
                <a:lumOff val="50000"/>
              </a:schemeClr>
            </a:solidFill>
            <a:miter lim="800000"/>
            <a:headEnd/>
            <a:tailEnd/>
          </a:ln>
          <a:effectLst>
            <a:outerShdw blurRad="508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12</a:t>
            </a:fld>
            <a:endParaRPr lang="en-US" kern="0" dirty="0">
              <a:solidFill>
                <a:sysClr val="windowText" lastClr="000000"/>
              </a:solidFill>
            </a:endParaRPr>
          </a:p>
        </p:txBody>
      </p:sp>
      <p:sp>
        <p:nvSpPr>
          <p:cNvPr id="11" name="Title 3"/>
          <p:cNvSpPr>
            <a:spLocks noGrp="1"/>
          </p:cNvSpPr>
          <p:nvPr>
            <p:ph type="title"/>
          </p:nvPr>
        </p:nvSpPr>
        <p:spPr/>
        <p:txBody>
          <a:bodyPr anchor="t" anchorCtr="0"/>
          <a:lstStyle/>
          <a:p>
            <a:r>
              <a:rPr lang="en-US" sz="2400" dirty="0" smtClean="0"/>
              <a:t>	Defining Active Listening:  Exercise</a:t>
            </a:r>
            <a:endParaRPr lang="en-US" sz="2400" dirty="0"/>
          </a:p>
        </p:txBody>
      </p:sp>
      <p:sp>
        <p:nvSpPr>
          <p:cNvPr id="9" name="Content Placeholder 2"/>
          <p:cNvSpPr txBox="1">
            <a:spLocks/>
          </p:cNvSpPr>
          <p:nvPr/>
        </p:nvSpPr>
        <p:spPr bwMode="auto">
          <a:xfrm>
            <a:off x="228600" y="1325880"/>
            <a:ext cx="8382000" cy="7017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marR="0" lvl="1" indent="0" algn="l" defTabSz="914400" rtl="0" eaLnBrk="1" fontAlgn="base" latinLnBrk="0" hangingPunct="1">
              <a:lnSpc>
                <a:spcPct val="100000"/>
              </a:lnSpc>
              <a:spcBef>
                <a:spcPct val="20000"/>
              </a:spcBef>
              <a:spcAft>
                <a:spcPct val="0"/>
              </a:spcAft>
              <a:buClr>
                <a:schemeClr val="hlink"/>
              </a:buClr>
              <a:buSzTx/>
              <a:buFont typeface="Arial" charset="0"/>
              <a:buNone/>
              <a:tabLst/>
              <a:defRPr/>
            </a:pPr>
            <a:r>
              <a:rPr lang="en-US" b="1" kern="0" dirty="0" smtClean="0"/>
              <a:t>Exercise</a:t>
            </a:r>
            <a:r>
              <a:rPr kumimoji="0" lang="en-US" sz="1800" b="1" i="0" u="none" strike="noStrike" kern="0" cap="none" spc="0" normalizeH="0" baseline="0" noProof="0" dirty="0" smtClean="0">
                <a:ln>
                  <a:noFill/>
                </a:ln>
                <a:solidFill>
                  <a:schemeClr val="tx1"/>
                </a:solidFill>
                <a:effectLst/>
                <a:uLnTx/>
                <a:uFillTx/>
                <a:latin typeface="+mn-lt"/>
                <a:ea typeface="+mn-ea"/>
                <a:cs typeface="+mn-cs"/>
              </a:rPr>
              <a:t>: The Circle Story, </a:t>
            </a:r>
            <a:r>
              <a:rPr kumimoji="0" lang="en-US" sz="1800" i="0" u="none" strike="noStrike" kern="0" cap="none" spc="0" normalizeH="0" baseline="0" noProof="0" dirty="0" smtClean="0">
                <a:ln>
                  <a:noFill/>
                </a:ln>
                <a:solidFill>
                  <a:schemeClr val="tx1"/>
                </a:solidFill>
                <a:effectLst/>
                <a:uLnTx/>
                <a:uFillTx/>
                <a:latin typeface="+mn-lt"/>
                <a:ea typeface="+mn-ea"/>
                <a:cs typeface="+mn-cs"/>
              </a:rPr>
              <a:t>15 minutes</a:t>
            </a:r>
            <a:endParaRPr kumimoji="0" lang="en-US" sz="1800" i="0" u="none" strike="noStrike" kern="0" cap="none" spc="0" normalizeH="0" baseline="30000" noProof="0" dirty="0" smtClean="0">
              <a:ln>
                <a:noFill/>
              </a:ln>
              <a:solidFill>
                <a:schemeClr val="tx1"/>
              </a:solidFill>
              <a:effectLst/>
              <a:uLnTx/>
              <a:uFillTx/>
              <a:latin typeface="+mn-lt"/>
              <a:ea typeface="+mn-ea"/>
              <a:cs typeface="+mn-cs"/>
            </a:endParaRPr>
          </a:p>
          <a:p>
            <a:pPr marL="0" marR="0" lvl="1" indent="0" algn="l" defTabSz="914400" rtl="0" eaLnBrk="1" fontAlgn="base" latinLnBrk="0" hangingPunct="1">
              <a:lnSpc>
                <a:spcPct val="100000"/>
              </a:lnSpc>
              <a:spcBef>
                <a:spcPct val="20000"/>
              </a:spcBef>
              <a:spcAft>
                <a:spcPct val="0"/>
              </a:spcAft>
              <a:buClr>
                <a:schemeClr val="hlink"/>
              </a:buClr>
              <a:buSzTx/>
              <a:buFont typeface="Arial" charset="0"/>
              <a:buNone/>
              <a:tabLst/>
              <a:defRPr/>
            </a:pP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TextBox 9"/>
          <p:cNvSpPr txBox="1"/>
          <p:nvPr/>
        </p:nvSpPr>
        <p:spPr>
          <a:xfrm>
            <a:off x="228600" y="3970258"/>
            <a:ext cx="8686800" cy="1077218"/>
          </a:xfrm>
          <a:prstGeom prst="rect">
            <a:avLst/>
          </a:prstGeom>
          <a:noFill/>
        </p:spPr>
        <p:txBody>
          <a:bodyPr wrap="square" rtlCol="0">
            <a:spAutoFit/>
          </a:bodyPr>
          <a:lstStyle/>
          <a:p>
            <a:r>
              <a:rPr lang="en-US" b="1" dirty="0" smtClean="0"/>
              <a:t>Discussion questions:</a:t>
            </a:r>
          </a:p>
          <a:p>
            <a:pPr marL="688975" indent="-233363">
              <a:spcBef>
                <a:spcPts val="600"/>
              </a:spcBef>
              <a:buClr>
                <a:srgbClr val="0038A8"/>
              </a:buClr>
              <a:buFont typeface="Wingdings" pitchFamily="2" charset="2"/>
              <a:buChar char="§"/>
            </a:pPr>
            <a:r>
              <a:rPr lang="en-US" dirty="0" smtClean="0"/>
              <a:t>How hard/easy was this exercise?  Why?</a:t>
            </a:r>
          </a:p>
          <a:p>
            <a:pPr marL="688975" indent="-233363">
              <a:spcBef>
                <a:spcPts val="600"/>
              </a:spcBef>
              <a:buClr>
                <a:srgbClr val="0038A8"/>
              </a:buClr>
              <a:buFont typeface="Wingdings" pitchFamily="2" charset="2"/>
              <a:buChar char="§"/>
            </a:pPr>
            <a:r>
              <a:rPr lang="en-US" dirty="0" smtClean="0"/>
              <a:t>What could you have done differently?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13</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Active Listening Foundation</a:t>
            </a:r>
            <a:br>
              <a:rPr lang="en-US" dirty="0" smtClean="0"/>
            </a:br>
            <a:endParaRPr lang="en-US" dirty="0"/>
          </a:p>
        </p:txBody>
      </p:sp>
      <p:sp>
        <p:nvSpPr>
          <p:cNvPr id="8" name="Title 1"/>
          <p:cNvSpPr txBox="1">
            <a:spLocks/>
          </p:cNvSpPr>
          <p:nvPr/>
        </p:nvSpPr>
        <p:spPr>
          <a:xfrm>
            <a:off x="0" y="2724150"/>
            <a:ext cx="9144000" cy="982218"/>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2:  Active Listening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Foundation</a:t>
            </a:r>
          </a:p>
        </p:txBody>
      </p:sp>
      <p:sp>
        <p:nvSpPr>
          <p:cNvPr id="5" name="Title 1"/>
          <p:cNvSpPr txBox="1">
            <a:spLocks/>
          </p:cNvSpPr>
          <p:nvPr/>
        </p:nvSpPr>
        <p:spPr>
          <a:xfrm>
            <a:off x="0" y="4232148"/>
            <a:ext cx="9001125" cy="1520952"/>
          </a:xfrm>
          <a:prstGeom prst="rect">
            <a:avLst/>
          </a:prstGeom>
        </p:spPr>
        <p:txBody>
          <a:bodyPr vert="horz" lIns="91440" tIns="45720" rIns="91440" bIns="45720" rtlCol="0" anchor="t">
            <a:noAutofit/>
          </a:bodyPr>
          <a:lstStyle/>
          <a:p>
            <a:pPr marL="2286000" marR="0" lvl="0" indent="-342900" defTabSz="914400" rtl="0" eaLnBrk="1" fontAlgn="auto" latinLnBrk="0" hangingPunct="1">
              <a:lnSpc>
                <a:spcPct val="100000"/>
              </a:lnSpc>
              <a:spcBef>
                <a:spcPct val="0"/>
              </a:spcBef>
              <a:spcAft>
                <a:spcPts val="0"/>
              </a:spcAft>
              <a:buClrTx/>
              <a:buSzTx/>
              <a:tabLst/>
              <a:defRPr/>
            </a:pPr>
            <a:endParaRPr lang="en-US" sz="2800" dirty="0" smtClean="0">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14</a:t>
            </a:fld>
            <a:endParaRPr lang="en-US" kern="0" dirty="0">
              <a:solidFill>
                <a:sysClr val="windowText" lastClr="000000"/>
              </a:solidFill>
            </a:endParaRPr>
          </a:p>
        </p:txBody>
      </p:sp>
      <p:sp>
        <p:nvSpPr>
          <p:cNvPr id="7" name="Title 3"/>
          <p:cNvSpPr>
            <a:spLocks noGrp="1"/>
          </p:cNvSpPr>
          <p:nvPr>
            <p:ph type="title"/>
          </p:nvPr>
        </p:nvSpPr>
        <p:spPr/>
        <p:txBody>
          <a:bodyPr/>
          <a:lstStyle/>
          <a:p>
            <a:r>
              <a:rPr lang="en-US" dirty="0" smtClean="0"/>
              <a:t>	Active Listening Foundation:  Discussion</a:t>
            </a:r>
            <a:br>
              <a:rPr lang="en-US" dirty="0" smtClean="0"/>
            </a:br>
            <a:endParaRPr lang="en-US" dirty="0"/>
          </a:p>
        </p:txBody>
      </p:sp>
      <p:sp>
        <p:nvSpPr>
          <p:cNvPr id="8" name="TextBox 7"/>
          <p:cNvSpPr txBox="1"/>
          <p:nvPr/>
        </p:nvSpPr>
        <p:spPr>
          <a:xfrm>
            <a:off x="228599" y="1325880"/>
            <a:ext cx="8543925" cy="1077218"/>
          </a:xfrm>
          <a:prstGeom prst="rect">
            <a:avLst/>
          </a:prstGeom>
          <a:noFill/>
        </p:spPr>
        <p:txBody>
          <a:bodyPr wrap="square" rtlCol="0">
            <a:spAutoFit/>
          </a:bodyPr>
          <a:lstStyle/>
          <a:p>
            <a:pPr>
              <a:spcBef>
                <a:spcPts val="600"/>
              </a:spcBef>
            </a:pPr>
            <a:r>
              <a:rPr lang="en-US" b="1" dirty="0" smtClean="0"/>
              <a:t>Discussion points:</a:t>
            </a:r>
          </a:p>
          <a:p>
            <a:pPr marL="690563" lvl="1" indent="-233363">
              <a:spcBef>
                <a:spcPts val="600"/>
              </a:spcBef>
              <a:buClr>
                <a:srgbClr val="0038A8"/>
              </a:buClr>
              <a:buFont typeface="Wingdings" pitchFamily="2" charset="2"/>
              <a:buChar char="§"/>
            </a:pPr>
            <a:r>
              <a:rPr lang="en-US" dirty="0" smtClean="0"/>
              <a:t>What is the difference, if any, between hearing and listening?</a:t>
            </a:r>
          </a:p>
          <a:p>
            <a:pPr marL="690563" lvl="1" indent="-233363">
              <a:spcBef>
                <a:spcPts val="600"/>
              </a:spcBef>
              <a:buClr>
                <a:srgbClr val="0038A8"/>
              </a:buClr>
              <a:buFont typeface="Wingdings" pitchFamily="2" charset="2"/>
              <a:buChar char="§"/>
            </a:pPr>
            <a:r>
              <a:rPr lang="en-US" dirty="0" smtClean="0"/>
              <a:t>What elements make up Active Listening?</a:t>
            </a:r>
          </a:p>
        </p:txBody>
      </p:sp>
      <p:pic>
        <p:nvPicPr>
          <p:cNvPr id="1026" name="Picture 2"/>
          <p:cNvPicPr>
            <a:picLocks noChangeArrowheads="1"/>
          </p:cNvPicPr>
          <p:nvPr/>
        </p:nvPicPr>
        <p:blipFill>
          <a:blip r:embed="rId3" cstate="print"/>
          <a:srcRect l="2332" t="7002" r="4378" b="8972"/>
          <a:stretch>
            <a:fillRect/>
          </a:stretch>
        </p:blipFill>
        <p:spPr bwMode="auto">
          <a:xfrm>
            <a:off x="6483096" y="4434840"/>
            <a:ext cx="2295144" cy="1691640"/>
          </a:xfrm>
          <a:prstGeom prst="rect">
            <a:avLst/>
          </a:prstGeom>
          <a:noFill/>
          <a:ln w="9525">
            <a:solidFill>
              <a:schemeClr val="bg1">
                <a:lumMod val="75000"/>
              </a:schemeClr>
            </a:solidFill>
            <a:miter lim="800000"/>
            <a:headEnd/>
            <a:tailEnd/>
          </a:ln>
          <a:effectLst>
            <a:outerShdw blurRad="2159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15</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Active Listening Foundation:  Hearing vs. Listening</a:t>
            </a:r>
            <a:endParaRPr lang="en-US" dirty="0"/>
          </a:p>
        </p:txBody>
      </p:sp>
      <p:sp>
        <p:nvSpPr>
          <p:cNvPr id="6" name="TextBox 5"/>
          <p:cNvSpPr txBox="1"/>
          <p:nvPr/>
        </p:nvSpPr>
        <p:spPr>
          <a:xfrm>
            <a:off x="228600" y="1325880"/>
            <a:ext cx="8610600" cy="400110"/>
          </a:xfrm>
          <a:prstGeom prst="rect">
            <a:avLst/>
          </a:prstGeom>
          <a:noFill/>
        </p:spPr>
        <p:txBody>
          <a:bodyPr wrap="square" rtlCol="0">
            <a:spAutoFit/>
          </a:bodyPr>
          <a:lstStyle/>
          <a:p>
            <a:pPr>
              <a:spcBef>
                <a:spcPts val="600"/>
              </a:spcBef>
            </a:pPr>
            <a:r>
              <a:rPr lang="en-US" sz="2000" b="1" dirty="0" smtClean="0"/>
              <a:t>Listening and hearing are not the same thing…</a:t>
            </a:r>
            <a:endParaRPr lang="en-US" sz="2000" dirty="0"/>
          </a:p>
        </p:txBody>
      </p:sp>
      <p:pic>
        <p:nvPicPr>
          <p:cNvPr id="7" name="Picture 7" descr="Hearing and listening are not the same thing.&#10;Hearing is the passive process of registering sound, while listening is the active process of receiving and interpreting information."/>
          <p:cNvPicPr>
            <a:picLocks noChangeAspect="1" noChangeArrowheads="1"/>
          </p:cNvPicPr>
          <p:nvPr/>
        </p:nvPicPr>
        <p:blipFill>
          <a:blip r:embed="rId3" cstate="print"/>
          <a:srcRect/>
          <a:stretch>
            <a:fillRect/>
          </a:stretch>
        </p:blipFill>
        <p:spPr bwMode="auto">
          <a:xfrm>
            <a:off x="457200" y="1962150"/>
            <a:ext cx="8201025" cy="3733800"/>
          </a:xfrm>
          <a:prstGeom prst="rect">
            <a:avLst/>
          </a:prstGeom>
          <a:noFill/>
          <a:ln w="9525">
            <a:noFill/>
            <a:miter lim="800000"/>
            <a:headEnd/>
            <a:tailEnd/>
          </a:ln>
        </p:spPr>
      </p:pic>
      <p:sp>
        <p:nvSpPr>
          <p:cNvPr id="8" name="TextBox 7"/>
          <p:cNvSpPr txBox="1"/>
          <p:nvPr/>
        </p:nvSpPr>
        <p:spPr>
          <a:xfrm>
            <a:off x="228600" y="6308034"/>
            <a:ext cx="8602898" cy="200055"/>
          </a:xfrm>
          <a:prstGeom prst="rect">
            <a:avLst/>
          </a:prstGeom>
          <a:noFill/>
        </p:spPr>
        <p:txBody>
          <a:bodyPr wrap="square" rtlCol="0">
            <a:spAutoFit/>
          </a:bodyPr>
          <a:lstStyle/>
          <a:p>
            <a:r>
              <a:rPr lang="en-US" sz="600" baseline="50000" dirty="0" smtClean="0"/>
              <a:t>3</a:t>
            </a:r>
            <a:r>
              <a:rPr lang="en-US" sz="660" baseline="30000" dirty="0" smtClean="0"/>
              <a:t> </a:t>
            </a:r>
            <a:r>
              <a:rPr lang="en-US" sz="700" dirty="0" err="1" smtClean="0"/>
              <a:t>Skillport</a:t>
            </a:r>
            <a:r>
              <a:rPr lang="en-US" sz="700" dirty="0" smtClean="0"/>
              <a:t>. (2012). </a:t>
            </a:r>
            <a:r>
              <a:rPr lang="en-US" sz="700" i="1" dirty="0" smtClean="0"/>
              <a:t>Skills for Effective Listening</a:t>
            </a:r>
            <a:r>
              <a:rPr lang="en-US" sz="700" dirty="0" smtClean="0"/>
              <a:t>. Slide 2. Interpersonal Communication: Listening Essentials. ID: comm_21_a03_bs_enus. Skillport. Web. </a:t>
            </a:r>
            <a:r>
              <a:rPr lang="en-US" sz="700" dirty="0" smtClean="0">
                <a:latin typeface="Arial" pitchFamily="34" charset="0"/>
                <a:cs typeface="Arial" pitchFamily="34" charset="0"/>
              </a:rPr>
              <a:t>Accessed May 6, 2014. </a:t>
            </a:r>
            <a:r>
              <a:rPr lang="en-US" sz="700" dirty="0" smtClean="0"/>
              <a:t>(</a:t>
            </a:r>
            <a:r>
              <a:rPr lang="en-US" sz="700" u="sng" dirty="0" smtClean="0">
                <a:hlinkClick r:id="rId4"/>
              </a:rPr>
              <a:t>https://boeing.skillport.com/</a:t>
            </a:r>
            <a:r>
              <a:rPr lang="en-US" sz="700" u="sng" dirty="0" smtClean="0"/>
              <a:t>)</a:t>
            </a:r>
            <a:endParaRPr lang="en-US" sz="7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4"/>
          <p:cNvGrpSpPr/>
          <p:nvPr/>
        </p:nvGrpSpPr>
        <p:grpSpPr>
          <a:xfrm>
            <a:off x="7441607" y="2834194"/>
            <a:ext cx="819756" cy="1951009"/>
            <a:chOff x="7441607" y="2834194"/>
            <a:chExt cx="819756" cy="1951009"/>
          </a:xfrm>
        </p:grpSpPr>
        <p:sp>
          <p:nvSpPr>
            <p:cNvPr id="220" name="Trapezoid 219"/>
            <p:cNvSpPr/>
            <p:nvPr/>
          </p:nvSpPr>
          <p:spPr bwMode="auto">
            <a:xfrm rot="10800000">
              <a:off x="7729735" y="3322424"/>
              <a:ext cx="531628" cy="706215"/>
            </a:xfrm>
            <a:prstGeom prst="trapezoid">
              <a:avLst/>
            </a:prstGeom>
            <a:solidFill>
              <a:srgbClr val="0091B5"/>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1" name="Oval 220"/>
            <p:cNvSpPr/>
            <p:nvPr/>
          </p:nvSpPr>
          <p:spPr bwMode="auto">
            <a:xfrm rot="19260000">
              <a:off x="7719970" y="3815113"/>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2" name="Rectangle 221"/>
            <p:cNvSpPr/>
            <p:nvPr/>
          </p:nvSpPr>
          <p:spPr bwMode="auto">
            <a:xfrm rot="7589455">
              <a:off x="7748845" y="3549848"/>
              <a:ext cx="548640"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3" name="Rectangle 222"/>
            <p:cNvSpPr/>
            <p:nvPr/>
          </p:nvSpPr>
          <p:spPr bwMode="auto">
            <a:xfrm rot="5400000">
              <a:off x="7590677" y="3449399"/>
              <a:ext cx="394749"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4" name="Oval 223"/>
            <p:cNvSpPr/>
            <p:nvPr/>
          </p:nvSpPr>
          <p:spPr bwMode="auto">
            <a:xfrm>
              <a:off x="7782907" y="2834194"/>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5" name="Oval 224"/>
            <p:cNvSpPr/>
            <p:nvPr/>
          </p:nvSpPr>
          <p:spPr bwMode="auto">
            <a:xfrm flipH="1">
              <a:off x="8045928" y="4678877"/>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6" name="Oval 225"/>
            <p:cNvSpPr/>
            <p:nvPr/>
          </p:nvSpPr>
          <p:spPr bwMode="auto">
            <a:xfrm rot="660000">
              <a:off x="7637604" y="4666547"/>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7" name="Rectangle 226"/>
            <p:cNvSpPr/>
            <p:nvPr/>
          </p:nvSpPr>
          <p:spPr bwMode="auto">
            <a:xfrm rot="660000">
              <a:off x="7754842" y="3937786"/>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8" name="Rectangle 227"/>
            <p:cNvSpPr/>
            <p:nvPr/>
          </p:nvSpPr>
          <p:spPr bwMode="auto">
            <a:xfrm rot="21000000">
              <a:off x="8018423" y="3951644"/>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9" name="Oval 228"/>
            <p:cNvSpPr/>
            <p:nvPr/>
          </p:nvSpPr>
          <p:spPr bwMode="auto">
            <a:xfrm rot="10965332">
              <a:off x="7441607" y="3650202"/>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0" name="Oval 229"/>
            <p:cNvSpPr/>
            <p:nvPr/>
          </p:nvSpPr>
          <p:spPr bwMode="auto">
            <a:xfrm>
              <a:off x="7855965" y="2955941"/>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 name="Oval 230"/>
            <p:cNvSpPr/>
            <p:nvPr/>
          </p:nvSpPr>
          <p:spPr bwMode="auto">
            <a:xfrm>
              <a:off x="7803932" y="3134793"/>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2" name="Rectangle 231"/>
            <p:cNvSpPr/>
            <p:nvPr/>
          </p:nvSpPr>
          <p:spPr bwMode="auto">
            <a:xfrm rot="9988056">
              <a:off x="7569480" y="3599252"/>
              <a:ext cx="274320"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16</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Active Listening Foundation:  Hearing vs. Listening</a:t>
            </a:r>
            <a:endParaRPr lang="en-US" dirty="0"/>
          </a:p>
        </p:txBody>
      </p:sp>
      <p:cxnSp>
        <p:nvCxnSpPr>
          <p:cNvPr id="113" name="Straight Arrow Connector 112"/>
          <p:cNvCxnSpPr/>
          <p:nvPr/>
        </p:nvCxnSpPr>
        <p:spPr bwMode="auto">
          <a:xfrm>
            <a:off x="1723397" y="3888033"/>
            <a:ext cx="861237" cy="0"/>
          </a:xfrm>
          <a:prstGeom prst="straightConnector1">
            <a:avLst/>
          </a:prstGeom>
          <a:solidFill>
            <a:schemeClr val="accent1"/>
          </a:solidFill>
          <a:ln w="25400" cap="flat" cmpd="sng" algn="ctr">
            <a:solidFill>
              <a:schemeClr val="tx1"/>
            </a:solidFill>
            <a:prstDash val="solid"/>
            <a:round/>
            <a:headEnd type="none" w="sm" len="sm"/>
            <a:tailEnd type="arrow"/>
          </a:ln>
          <a:effectLst/>
        </p:spPr>
      </p:cxnSp>
      <p:sp>
        <p:nvSpPr>
          <p:cNvPr id="119" name="TextBox 118"/>
          <p:cNvSpPr txBox="1"/>
          <p:nvPr/>
        </p:nvSpPr>
        <p:spPr>
          <a:xfrm>
            <a:off x="876300" y="2272343"/>
            <a:ext cx="1200150" cy="430887"/>
          </a:xfrm>
          <a:prstGeom prst="rect">
            <a:avLst/>
          </a:prstGeom>
          <a:noFill/>
        </p:spPr>
        <p:txBody>
          <a:bodyPr wrap="square" rtlCol="0">
            <a:spAutoFit/>
          </a:bodyPr>
          <a:lstStyle/>
          <a:p>
            <a:r>
              <a:rPr lang="en-US" sz="1100" i="1" dirty="0" smtClean="0">
                <a:solidFill>
                  <a:srgbClr val="0033CC"/>
                </a:solidFill>
              </a:rPr>
              <a:t>Let me tell you about my idea…</a:t>
            </a:r>
          </a:p>
        </p:txBody>
      </p:sp>
      <p:sp>
        <p:nvSpPr>
          <p:cNvPr id="120" name="TextBox 119"/>
          <p:cNvSpPr txBox="1"/>
          <p:nvPr/>
        </p:nvSpPr>
        <p:spPr>
          <a:xfrm>
            <a:off x="1638300" y="3648100"/>
            <a:ext cx="981075" cy="276999"/>
          </a:xfrm>
          <a:prstGeom prst="rect">
            <a:avLst/>
          </a:prstGeom>
          <a:noFill/>
          <a:ln>
            <a:noFill/>
          </a:ln>
        </p:spPr>
        <p:txBody>
          <a:bodyPr wrap="square" rtlCol="0">
            <a:spAutoFit/>
          </a:bodyPr>
          <a:lstStyle/>
          <a:p>
            <a:pPr algn="ctr"/>
            <a:r>
              <a:rPr lang="en-US" sz="1200" dirty="0" smtClean="0">
                <a:solidFill>
                  <a:srgbClr val="0033CC"/>
                </a:solidFill>
              </a:rPr>
              <a:t>Sending</a:t>
            </a:r>
          </a:p>
        </p:txBody>
      </p:sp>
      <p:cxnSp>
        <p:nvCxnSpPr>
          <p:cNvPr id="128" name="Straight Arrow Connector 127"/>
          <p:cNvCxnSpPr/>
          <p:nvPr/>
        </p:nvCxnSpPr>
        <p:spPr bwMode="auto">
          <a:xfrm flipH="1">
            <a:off x="6295984" y="4108512"/>
            <a:ext cx="914400" cy="0"/>
          </a:xfrm>
          <a:prstGeom prst="straightConnector1">
            <a:avLst/>
          </a:prstGeom>
          <a:solidFill>
            <a:schemeClr val="accent1"/>
          </a:solidFill>
          <a:ln w="25400" cap="flat" cmpd="sng" algn="ctr">
            <a:solidFill>
              <a:schemeClr val="tx1"/>
            </a:solidFill>
            <a:prstDash val="solid"/>
            <a:round/>
            <a:headEnd type="arrow" w="med" len="med"/>
            <a:tailEnd type="arrow" w="med" len="med"/>
          </a:ln>
          <a:effectLst/>
        </p:spPr>
      </p:cxnSp>
      <p:sp>
        <p:nvSpPr>
          <p:cNvPr id="154" name="TextBox 153"/>
          <p:cNvSpPr txBox="1"/>
          <p:nvPr/>
        </p:nvSpPr>
        <p:spPr>
          <a:xfrm>
            <a:off x="6299526" y="3878154"/>
            <a:ext cx="940134" cy="276999"/>
          </a:xfrm>
          <a:prstGeom prst="rect">
            <a:avLst/>
          </a:prstGeom>
          <a:noFill/>
          <a:ln>
            <a:noFill/>
          </a:ln>
        </p:spPr>
        <p:txBody>
          <a:bodyPr wrap="square" rtlCol="0">
            <a:spAutoFit/>
          </a:bodyPr>
          <a:lstStyle/>
          <a:p>
            <a:pPr algn="ctr"/>
            <a:r>
              <a:rPr lang="en-US" sz="1200" dirty="0" smtClean="0">
                <a:solidFill>
                  <a:srgbClr val="0033CC"/>
                </a:solidFill>
              </a:rPr>
              <a:t>Receiving</a:t>
            </a:r>
          </a:p>
        </p:txBody>
      </p:sp>
      <p:sp>
        <p:nvSpPr>
          <p:cNvPr id="86" name="Oval Callout 85"/>
          <p:cNvSpPr/>
          <p:nvPr/>
        </p:nvSpPr>
        <p:spPr bwMode="auto">
          <a:xfrm>
            <a:off x="838200" y="2143125"/>
            <a:ext cx="1352549" cy="720851"/>
          </a:xfrm>
          <a:prstGeom prst="wedgeEllipseCallout">
            <a:avLst/>
          </a:prstGeom>
          <a:no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2" name="Oval Callout 101"/>
          <p:cNvSpPr/>
          <p:nvPr/>
        </p:nvSpPr>
        <p:spPr bwMode="auto">
          <a:xfrm flipH="1">
            <a:off x="3051091" y="2075870"/>
            <a:ext cx="1353312" cy="724619"/>
          </a:xfrm>
          <a:prstGeom prst="wedgeEllipseCallout">
            <a:avLst>
              <a:gd name="adj1" fmla="val -12500"/>
              <a:gd name="adj2" fmla="val 48041"/>
            </a:avLst>
          </a:prstGeom>
          <a:no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5" name="Group 102"/>
          <p:cNvGrpSpPr/>
          <p:nvPr/>
        </p:nvGrpSpPr>
        <p:grpSpPr>
          <a:xfrm>
            <a:off x="663153" y="2834014"/>
            <a:ext cx="906608" cy="1941484"/>
            <a:chOff x="1582517" y="3895006"/>
            <a:chExt cx="906608" cy="1941484"/>
          </a:xfrm>
        </p:grpSpPr>
        <p:sp>
          <p:nvSpPr>
            <p:cNvPr id="104" name="Oval 103"/>
            <p:cNvSpPr/>
            <p:nvPr/>
          </p:nvSpPr>
          <p:spPr bwMode="auto">
            <a:xfrm rot="10800000">
              <a:off x="2276474" y="4669128"/>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5" name="Rectangle 104"/>
            <p:cNvSpPr/>
            <p:nvPr/>
          </p:nvSpPr>
          <p:spPr bwMode="auto">
            <a:xfrm rot="4562825">
              <a:off x="1985606" y="4472479"/>
              <a:ext cx="274320" cy="13716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6" name="Freeform 105"/>
            <p:cNvSpPr/>
            <p:nvPr/>
          </p:nvSpPr>
          <p:spPr bwMode="auto">
            <a:xfrm rot="10800000">
              <a:off x="1616428" y="4383236"/>
              <a:ext cx="531628" cy="706215"/>
            </a:xfrm>
            <a:custGeom>
              <a:avLst/>
              <a:gdLst>
                <a:gd name="connsiteX0" fmla="*/ 0 w 531628"/>
                <a:gd name="connsiteY0" fmla="*/ 706215 h 706215"/>
                <a:gd name="connsiteX1" fmla="*/ 132907 w 531628"/>
                <a:gd name="connsiteY1" fmla="*/ 0 h 706215"/>
                <a:gd name="connsiteX2" fmla="*/ 398721 w 531628"/>
                <a:gd name="connsiteY2" fmla="*/ 0 h 706215"/>
                <a:gd name="connsiteX3" fmla="*/ 531628 w 531628"/>
                <a:gd name="connsiteY3" fmla="*/ 706215 h 706215"/>
                <a:gd name="connsiteX4" fmla="*/ 0 w 531628"/>
                <a:gd name="connsiteY4" fmla="*/ 706215 h 70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628" h="706215">
                  <a:moveTo>
                    <a:pt x="0" y="706215"/>
                  </a:moveTo>
                  <a:lnTo>
                    <a:pt x="132907" y="0"/>
                  </a:lnTo>
                  <a:lnTo>
                    <a:pt x="398721" y="0"/>
                  </a:lnTo>
                  <a:lnTo>
                    <a:pt x="531628" y="706215"/>
                  </a:lnTo>
                  <a:lnTo>
                    <a:pt x="0" y="706215"/>
                  </a:lnTo>
                  <a:close/>
                </a:path>
              </a:pathLst>
            </a:cu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7" name="Oval 106"/>
            <p:cNvSpPr/>
            <p:nvPr/>
          </p:nvSpPr>
          <p:spPr bwMode="auto">
            <a:xfrm rot="5613405">
              <a:off x="1529354" y="4951846"/>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8" name="Freeform 107"/>
            <p:cNvSpPr/>
            <p:nvPr/>
          </p:nvSpPr>
          <p:spPr bwMode="auto">
            <a:xfrm rot="5698115">
              <a:off x="1345327" y="4633893"/>
              <a:ext cx="620208" cy="137160"/>
            </a:xfrm>
            <a:custGeom>
              <a:avLst/>
              <a:gdLst>
                <a:gd name="connsiteX0" fmla="*/ 0 w 620208"/>
                <a:gd name="connsiteY0" fmla="*/ 0 h 137160"/>
                <a:gd name="connsiteX1" fmla="*/ 620208 w 620208"/>
                <a:gd name="connsiteY1" fmla="*/ 0 h 137160"/>
                <a:gd name="connsiteX2" fmla="*/ 620208 w 620208"/>
                <a:gd name="connsiteY2" fmla="*/ 137160 h 137160"/>
                <a:gd name="connsiteX3" fmla="*/ 0 w 620208"/>
                <a:gd name="connsiteY3" fmla="*/ 137160 h 137160"/>
                <a:gd name="connsiteX4" fmla="*/ 0 w 620208"/>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8" h="137160">
                  <a:moveTo>
                    <a:pt x="0" y="0"/>
                  </a:moveTo>
                  <a:lnTo>
                    <a:pt x="620208" y="0"/>
                  </a:lnTo>
                  <a:lnTo>
                    <a:pt x="620208" y="137160"/>
                  </a:lnTo>
                  <a:lnTo>
                    <a:pt x="0" y="137160"/>
                  </a:lnTo>
                  <a:lnTo>
                    <a:pt x="0" y="0"/>
                  </a:lnTo>
                  <a:close/>
                </a:path>
              </a:pathLst>
            </a:cu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9" name="Oval 108"/>
            <p:cNvSpPr/>
            <p:nvPr/>
          </p:nvSpPr>
          <p:spPr bwMode="auto">
            <a:xfrm>
              <a:off x="1669600" y="3895006"/>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0" name="Oval 109"/>
            <p:cNvSpPr/>
            <p:nvPr/>
          </p:nvSpPr>
          <p:spPr bwMode="auto">
            <a:xfrm>
              <a:off x="2010246" y="5730164"/>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1" name="Oval 110"/>
            <p:cNvSpPr/>
            <p:nvPr/>
          </p:nvSpPr>
          <p:spPr bwMode="auto">
            <a:xfrm rot="11528606">
              <a:off x="1625243" y="5727359"/>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1" name="Rectangle 120"/>
            <p:cNvSpPr/>
            <p:nvPr/>
          </p:nvSpPr>
          <p:spPr bwMode="auto">
            <a:xfrm rot="660000">
              <a:off x="1651060" y="4998598"/>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2" name="Rectangle 121"/>
            <p:cNvSpPr/>
            <p:nvPr/>
          </p:nvSpPr>
          <p:spPr bwMode="auto">
            <a:xfrm rot="21000000">
              <a:off x="1902765" y="5012456"/>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3" name="Oval 122"/>
            <p:cNvSpPr/>
            <p:nvPr/>
          </p:nvSpPr>
          <p:spPr bwMode="auto">
            <a:xfrm>
              <a:off x="1989071" y="4013878"/>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4" name="Oval 123"/>
            <p:cNvSpPr/>
            <p:nvPr/>
          </p:nvSpPr>
          <p:spPr bwMode="auto">
            <a:xfrm>
              <a:off x="2006049" y="4192731"/>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5" name="Rectangle 124"/>
            <p:cNvSpPr/>
            <p:nvPr/>
          </p:nvSpPr>
          <p:spPr bwMode="auto">
            <a:xfrm rot="1008480">
              <a:off x="2096877" y="4607409"/>
              <a:ext cx="274320" cy="13625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6" name="Group 125"/>
          <p:cNvGrpSpPr/>
          <p:nvPr/>
        </p:nvGrpSpPr>
        <p:grpSpPr>
          <a:xfrm>
            <a:off x="2793513" y="2834014"/>
            <a:ext cx="634822" cy="1941484"/>
            <a:chOff x="3898559" y="3742606"/>
            <a:chExt cx="634822" cy="1941484"/>
          </a:xfrm>
        </p:grpSpPr>
        <p:sp>
          <p:nvSpPr>
            <p:cNvPr id="131" name="Trapezoid 130"/>
            <p:cNvSpPr/>
            <p:nvPr/>
          </p:nvSpPr>
          <p:spPr bwMode="auto">
            <a:xfrm rot="10800000">
              <a:off x="3990690" y="4230836"/>
              <a:ext cx="531628" cy="706215"/>
            </a:xfrm>
            <a:prstGeom prst="trapezoid">
              <a:avLst/>
            </a:prstGeom>
            <a:solidFill>
              <a:srgbClr val="0091B5"/>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2" name="Oval 141"/>
            <p:cNvSpPr/>
            <p:nvPr/>
          </p:nvSpPr>
          <p:spPr bwMode="auto">
            <a:xfrm rot="4394533">
              <a:off x="3961876" y="4123449"/>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3" name="Rectangle 152"/>
            <p:cNvSpPr/>
            <p:nvPr/>
          </p:nvSpPr>
          <p:spPr bwMode="auto">
            <a:xfrm rot="16200000">
              <a:off x="3878463" y="4371046"/>
              <a:ext cx="402764" cy="137160"/>
            </a:xfrm>
            <a:prstGeom prst="rect">
              <a:avLst/>
            </a:prstGeom>
            <a:solidFill>
              <a:srgbClr val="0091B5"/>
            </a:solidFill>
            <a:ln w="3175" cap="flat" cmpd="sng" algn="ctr">
              <a:solidFill>
                <a:schemeClr val="bg1">
                  <a:lumMod val="85000"/>
                  <a:alpha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9" name="Rectangle 158"/>
            <p:cNvSpPr/>
            <p:nvPr/>
          </p:nvSpPr>
          <p:spPr bwMode="auto">
            <a:xfrm rot="5400000">
              <a:off x="4261207" y="4357810"/>
              <a:ext cx="394749" cy="137160"/>
            </a:xfrm>
            <a:prstGeom prst="rect">
              <a:avLst/>
            </a:prstGeom>
            <a:solidFill>
              <a:srgbClr val="0091B5"/>
            </a:solidFill>
            <a:ln w="3175" cap="flat" cmpd="sng" algn="ctr">
              <a:solidFill>
                <a:schemeClr val="bg1">
                  <a:lumMod val="85000"/>
                  <a:alpha val="51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0" name="Oval 159"/>
            <p:cNvSpPr/>
            <p:nvPr/>
          </p:nvSpPr>
          <p:spPr bwMode="auto">
            <a:xfrm>
              <a:off x="4043862" y="3742606"/>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1" name="Oval 160"/>
            <p:cNvSpPr/>
            <p:nvPr/>
          </p:nvSpPr>
          <p:spPr bwMode="auto">
            <a:xfrm flipH="1">
              <a:off x="4278308" y="5577764"/>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2" name="Oval 161"/>
            <p:cNvSpPr/>
            <p:nvPr/>
          </p:nvSpPr>
          <p:spPr bwMode="auto">
            <a:xfrm rot="660000">
              <a:off x="3898559" y="5574959"/>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3" name="Rectangle 162"/>
            <p:cNvSpPr/>
            <p:nvPr/>
          </p:nvSpPr>
          <p:spPr bwMode="auto">
            <a:xfrm rot="660000">
              <a:off x="4025322" y="4846198"/>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4" name="Rectangle 163"/>
            <p:cNvSpPr/>
            <p:nvPr/>
          </p:nvSpPr>
          <p:spPr bwMode="auto">
            <a:xfrm rot="21000000">
              <a:off x="4288903" y="4860056"/>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5" name="Oval 164"/>
            <p:cNvSpPr/>
            <p:nvPr/>
          </p:nvSpPr>
          <p:spPr bwMode="auto">
            <a:xfrm rot="10965332">
              <a:off x="4007362" y="4568139"/>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6" name="Oval 165"/>
            <p:cNvSpPr/>
            <p:nvPr/>
          </p:nvSpPr>
          <p:spPr bwMode="auto">
            <a:xfrm>
              <a:off x="4116920" y="3864353"/>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7" name="Oval 166"/>
            <p:cNvSpPr/>
            <p:nvPr/>
          </p:nvSpPr>
          <p:spPr bwMode="auto">
            <a:xfrm>
              <a:off x="4064887" y="4043205"/>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8" name="Rectangle 167"/>
            <p:cNvSpPr/>
            <p:nvPr/>
          </p:nvSpPr>
          <p:spPr bwMode="auto">
            <a:xfrm rot="10781800">
              <a:off x="4166193" y="4546010"/>
              <a:ext cx="367188" cy="137160"/>
            </a:xfrm>
            <a:prstGeom prst="rect">
              <a:avLst/>
            </a:prstGeom>
            <a:solidFill>
              <a:srgbClr val="0091B5"/>
            </a:solidFill>
            <a:ln w="3175" cap="flat" cmpd="sng" algn="ctr">
              <a:solidFill>
                <a:srgbClr val="D9D9D9">
                  <a:alpha val="50000"/>
                </a:srgb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99" name="TextBox 198"/>
          <p:cNvSpPr txBox="1"/>
          <p:nvPr/>
        </p:nvSpPr>
        <p:spPr>
          <a:xfrm>
            <a:off x="5514975" y="2281149"/>
            <a:ext cx="1200150" cy="430887"/>
          </a:xfrm>
          <a:prstGeom prst="rect">
            <a:avLst/>
          </a:prstGeom>
          <a:noFill/>
        </p:spPr>
        <p:txBody>
          <a:bodyPr wrap="square" rtlCol="0">
            <a:spAutoFit/>
          </a:bodyPr>
          <a:lstStyle/>
          <a:p>
            <a:r>
              <a:rPr lang="en-US" sz="1100" i="1" dirty="0" smtClean="0">
                <a:solidFill>
                  <a:srgbClr val="0033CC"/>
                </a:solidFill>
              </a:rPr>
              <a:t>Let me tell you about my idea…</a:t>
            </a:r>
          </a:p>
        </p:txBody>
      </p:sp>
      <p:sp>
        <p:nvSpPr>
          <p:cNvPr id="200" name="TextBox 199"/>
          <p:cNvSpPr txBox="1"/>
          <p:nvPr/>
        </p:nvSpPr>
        <p:spPr>
          <a:xfrm>
            <a:off x="6356384" y="3650340"/>
            <a:ext cx="797441" cy="276999"/>
          </a:xfrm>
          <a:prstGeom prst="rect">
            <a:avLst/>
          </a:prstGeom>
          <a:noFill/>
          <a:ln>
            <a:noFill/>
          </a:ln>
        </p:spPr>
        <p:txBody>
          <a:bodyPr wrap="square" rtlCol="0">
            <a:spAutoFit/>
          </a:bodyPr>
          <a:lstStyle/>
          <a:p>
            <a:pPr algn="ctr"/>
            <a:r>
              <a:rPr lang="en-US" sz="1200" dirty="0" smtClean="0">
                <a:solidFill>
                  <a:srgbClr val="0033CC"/>
                </a:solidFill>
              </a:rPr>
              <a:t>Sending</a:t>
            </a:r>
          </a:p>
        </p:txBody>
      </p:sp>
      <p:sp>
        <p:nvSpPr>
          <p:cNvPr id="202" name="Oval Callout 201"/>
          <p:cNvSpPr/>
          <p:nvPr/>
        </p:nvSpPr>
        <p:spPr bwMode="auto">
          <a:xfrm>
            <a:off x="5457825" y="2139537"/>
            <a:ext cx="1362075" cy="724619"/>
          </a:xfrm>
          <a:prstGeom prst="wedgeEllipseCallout">
            <a:avLst/>
          </a:prstGeom>
          <a:no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3" name="TextBox 202"/>
          <p:cNvSpPr txBox="1"/>
          <p:nvPr/>
        </p:nvSpPr>
        <p:spPr>
          <a:xfrm>
            <a:off x="6762749" y="2438587"/>
            <a:ext cx="1495425" cy="430887"/>
          </a:xfrm>
          <a:prstGeom prst="rect">
            <a:avLst/>
          </a:prstGeom>
          <a:noFill/>
        </p:spPr>
        <p:txBody>
          <a:bodyPr wrap="square" rtlCol="0">
            <a:spAutoFit/>
          </a:bodyPr>
          <a:lstStyle/>
          <a:p>
            <a:pPr algn="ctr"/>
            <a:r>
              <a:rPr lang="en-US" sz="1100" i="1" dirty="0" smtClean="0">
                <a:solidFill>
                  <a:srgbClr val="0033CC"/>
                </a:solidFill>
              </a:rPr>
              <a:t>How interesting,</a:t>
            </a:r>
            <a:endParaRPr lang="en-US" sz="800" i="1" dirty="0" smtClean="0">
              <a:solidFill>
                <a:srgbClr val="0033CC"/>
              </a:solidFill>
            </a:endParaRPr>
          </a:p>
          <a:p>
            <a:pPr algn="ctr"/>
            <a:r>
              <a:rPr lang="en-US" sz="1100" i="1" dirty="0" smtClean="0">
                <a:solidFill>
                  <a:srgbClr val="0033CC"/>
                </a:solidFill>
              </a:rPr>
              <a:t>Go on!</a:t>
            </a:r>
          </a:p>
        </p:txBody>
      </p:sp>
      <p:sp>
        <p:nvSpPr>
          <p:cNvPr id="204" name="Oval Callout 203"/>
          <p:cNvSpPr/>
          <p:nvPr/>
        </p:nvSpPr>
        <p:spPr bwMode="auto">
          <a:xfrm flipH="1">
            <a:off x="6877049" y="2139537"/>
            <a:ext cx="1238249" cy="724619"/>
          </a:xfrm>
          <a:prstGeom prst="wedgeEllipseCallout">
            <a:avLst/>
          </a:prstGeom>
          <a:no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8" name="Group 204"/>
          <p:cNvGrpSpPr/>
          <p:nvPr/>
        </p:nvGrpSpPr>
        <p:grpSpPr>
          <a:xfrm>
            <a:off x="5297694" y="2834194"/>
            <a:ext cx="906608" cy="1941484"/>
            <a:chOff x="1582517" y="3895006"/>
            <a:chExt cx="906608" cy="1941484"/>
          </a:xfrm>
        </p:grpSpPr>
        <p:sp>
          <p:nvSpPr>
            <p:cNvPr id="206" name="Oval 205"/>
            <p:cNvSpPr/>
            <p:nvPr/>
          </p:nvSpPr>
          <p:spPr bwMode="auto">
            <a:xfrm rot="10800000">
              <a:off x="2276474" y="4669128"/>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7" name="Rectangle 206"/>
            <p:cNvSpPr/>
            <p:nvPr/>
          </p:nvSpPr>
          <p:spPr bwMode="auto">
            <a:xfrm rot="4562825">
              <a:off x="1985606" y="4472479"/>
              <a:ext cx="274320" cy="13716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8" name="Trapezoid 207"/>
            <p:cNvSpPr/>
            <p:nvPr/>
          </p:nvSpPr>
          <p:spPr bwMode="auto">
            <a:xfrm rot="10800000">
              <a:off x="1616428" y="4383236"/>
              <a:ext cx="531628" cy="706215"/>
            </a:xfrm>
            <a:prstGeom prst="trapezoid">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9" name="Oval 208"/>
            <p:cNvSpPr/>
            <p:nvPr/>
          </p:nvSpPr>
          <p:spPr bwMode="auto">
            <a:xfrm rot="5613405">
              <a:off x="1529354" y="4951846"/>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0" name="Rectangle 209"/>
            <p:cNvSpPr/>
            <p:nvPr/>
          </p:nvSpPr>
          <p:spPr bwMode="auto">
            <a:xfrm rot="5698115">
              <a:off x="1345327" y="4633893"/>
              <a:ext cx="620208" cy="13716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1" name="Oval 210"/>
            <p:cNvSpPr/>
            <p:nvPr/>
          </p:nvSpPr>
          <p:spPr bwMode="auto">
            <a:xfrm>
              <a:off x="1669600" y="3895006"/>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2" name="Oval 211"/>
            <p:cNvSpPr/>
            <p:nvPr/>
          </p:nvSpPr>
          <p:spPr bwMode="auto">
            <a:xfrm>
              <a:off x="2010246" y="5730164"/>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3" name="Oval 212"/>
            <p:cNvSpPr/>
            <p:nvPr/>
          </p:nvSpPr>
          <p:spPr bwMode="auto">
            <a:xfrm rot="11528606">
              <a:off x="1625243" y="5727359"/>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4" name="Rectangle 213"/>
            <p:cNvSpPr/>
            <p:nvPr/>
          </p:nvSpPr>
          <p:spPr bwMode="auto">
            <a:xfrm rot="660000">
              <a:off x="1651060" y="4998598"/>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5" name="Rectangle 214"/>
            <p:cNvSpPr/>
            <p:nvPr/>
          </p:nvSpPr>
          <p:spPr bwMode="auto">
            <a:xfrm rot="21000000">
              <a:off x="1902765" y="5012456"/>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6" name="Oval 215"/>
            <p:cNvSpPr/>
            <p:nvPr/>
          </p:nvSpPr>
          <p:spPr bwMode="auto">
            <a:xfrm>
              <a:off x="1989071" y="4013878"/>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7" name="Oval 216"/>
            <p:cNvSpPr/>
            <p:nvPr/>
          </p:nvSpPr>
          <p:spPr bwMode="auto">
            <a:xfrm>
              <a:off x="2006049" y="4192731"/>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8" name="Rectangle 217"/>
            <p:cNvSpPr/>
            <p:nvPr/>
          </p:nvSpPr>
          <p:spPr bwMode="auto">
            <a:xfrm rot="1008480">
              <a:off x="2096877" y="4607409"/>
              <a:ext cx="274320" cy="13625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87" name="TextBox 86"/>
          <p:cNvSpPr txBox="1"/>
          <p:nvPr/>
        </p:nvSpPr>
        <p:spPr>
          <a:xfrm>
            <a:off x="2493940" y="4947677"/>
            <a:ext cx="1215861" cy="526848"/>
          </a:xfrm>
          <a:prstGeom prst="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400" b="1" dirty="0" smtClean="0">
                <a:solidFill>
                  <a:schemeClr val="bg1"/>
                </a:solidFill>
                <a:latin typeface="Arial" charset="0"/>
              </a:rPr>
              <a:t>Primary</a:t>
            </a:r>
          </a:p>
          <a:p>
            <a:pPr algn="ctr" fontAlgn="base">
              <a:spcBef>
                <a:spcPct val="0"/>
              </a:spcBef>
              <a:spcAft>
                <a:spcPct val="0"/>
              </a:spcAft>
            </a:pPr>
            <a:r>
              <a:rPr lang="en-US" sz="1400" b="1" dirty="0" smtClean="0">
                <a:solidFill>
                  <a:schemeClr val="bg1"/>
                </a:solidFill>
                <a:latin typeface="Arial" charset="0"/>
              </a:rPr>
              <a:t>Receiver</a:t>
            </a:r>
          </a:p>
        </p:txBody>
      </p:sp>
      <p:sp>
        <p:nvSpPr>
          <p:cNvPr id="88" name="TextBox 87"/>
          <p:cNvSpPr txBox="1"/>
          <p:nvPr/>
        </p:nvSpPr>
        <p:spPr>
          <a:xfrm>
            <a:off x="393499" y="4947677"/>
            <a:ext cx="1216152" cy="529198"/>
          </a:xfrm>
          <a:prstGeom prst="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400" b="1" dirty="0" smtClean="0">
                <a:solidFill>
                  <a:schemeClr val="bg1"/>
                </a:solidFill>
                <a:latin typeface="Arial" charset="0"/>
              </a:rPr>
              <a:t>Primary Sender</a:t>
            </a:r>
          </a:p>
        </p:txBody>
      </p:sp>
      <p:sp>
        <p:nvSpPr>
          <p:cNvPr id="90" name="TextBox 89"/>
          <p:cNvSpPr txBox="1"/>
          <p:nvPr/>
        </p:nvSpPr>
        <p:spPr>
          <a:xfrm>
            <a:off x="228600" y="1333500"/>
            <a:ext cx="3771899" cy="646331"/>
          </a:xfrm>
          <a:prstGeom prst="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dirty="0" smtClean="0">
                <a:solidFill>
                  <a:schemeClr val="bg1"/>
                </a:solidFill>
                <a:latin typeface="Arial" charset="0"/>
              </a:rPr>
              <a:t>Message is being sent…message is not being received…</a:t>
            </a:r>
            <a:r>
              <a:rPr lang="en-US" b="1" dirty="0" smtClean="0">
                <a:solidFill>
                  <a:schemeClr val="bg1"/>
                </a:solidFill>
                <a:latin typeface="Arial" charset="0"/>
              </a:rPr>
              <a:t>HEARING</a:t>
            </a:r>
          </a:p>
        </p:txBody>
      </p:sp>
      <p:sp>
        <p:nvSpPr>
          <p:cNvPr id="92" name="TextBox 91"/>
          <p:cNvSpPr txBox="1"/>
          <p:nvPr/>
        </p:nvSpPr>
        <p:spPr>
          <a:xfrm>
            <a:off x="4933950" y="1323975"/>
            <a:ext cx="3952875" cy="646331"/>
          </a:xfrm>
          <a:prstGeom prst="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dirty="0" smtClean="0">
                <a:solidFill>
                  <a:schemeClr val="bg1"/>
                </a:solidFill>
                <a:latin typeface="Arial" charset="0"/>
              </a:rPr>
              <a:t>Message is being sent…message is being received…</a:t>
            </a:r>
            <a:r>
              <a:rPr lang="en-US" b="1" dirty="0" smtClean="0">
                <a:solidFill>
                  <a:schemeClr val="bg1"/>
                </a:solidFill>
                <a:latin typeface="Arial" charset="0"/>
              </a:rPr>
              <a:t>LISTENING</a:t>
            </a:r>
          </a:p>
        </p:txBody>
      </p:sp>
      <p:grpSp>
        <p:nvGrpSpPr>
          <p:cNvPr id="9" name="Group 129"/>
          <p:cNvGrpSpPr/>
          <p:nvPr/>
        </p:nvGrpSpPr>
        <p:grpSpPr>
          <a:xfrm>
            <a:off x="5411971" y="5512759"/>
            <a:ext cx="2892057" cy="781716"/>
            <a:chOff x="5534047" y="5763681"/>
            <a:chExt cx="2581252" cy="746540"/>
          </a:xfrm>
        </p:grpSpPr>
        <p:sp>
          <p:nvSpPr>
            <p:cNvPr id="98" name="Left-Right Arrow 97"/>
            <p:cNvSpPr/>
            <p:nvPr/>
          </p:nvSpPr>
          <p:spPr bwMode="auto">
            <a:xfrm>
              <a:off x="5534047" y="5763681"/>
              <a:ext cx="2581252" cy="746540"/>
            </a:xfrm>
            <a:prstGeom prst="leftRightArrow">
              <a:avLst>
                <a:gd name="adj1" fmla="val 50000"/>
                <a:gd name="adj2" fmla="val 48727"/>
              </a:avLst>
            </a:prstGeom>
            <a:solidFill>
              <a:srgbClr val="C00000"/>
            </a:solid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0" name="TextBox 99"/>
            <p:cNvSpPr txBox="1"/>
            <p:nvPr/>
          </p:nvSpPr>
          <p:spPr>
            <a:xfrm>
              <a:off x="5854532" y="5894625"/>
              <a:ext cx="2076449" cy="470284"/>
            </a:xfrm>
            <a:prstGeom prst="rect">
              <a:avLst/>
            </a:prstGeom>
            <a:noFill/>
          </p:spPr>
          <p:txBody>
            <a:bodyPr wrap="square" rtlCol="0">
              <a:spAutoFit/>
            </a:bodyPr>
            <a:lstStyle/>
            <a:p>
              <a:pPr algn="ctr"/>
              <a:r>
                <a:rPr lang="en-US" sz="1400" b="1" i="1" dirty="0" smtClean="0">
                  <a:solidFill>
                    <a:schemeClr val="bg1">
                      <a:lumMod val="95000"/>
                    </a:schemeClr>
                  </a:solidFill>
                </a:rPr>
                <a:t>Feedback/Response</a:t>
              </a:r>
            </a:p>
            <a:p>
              <a:pPr algn="ctr"/>
              <a:r>
                <a:rPr lang="en-US" sz="1200" b="1" i="1" dirty="0" smtClean="0">
                  <a:solidFill>
                    <a:schemeClr val="bg1">
                      <a:lumMod val="95000"/>
                    </a:schemeClr>
                  </a:solidFill>
                </a:rPr>
                <a:t>(Active)</a:t>
              </a:r>
              <a:endParaRPr lang="en-US" sz="1400" b="1" i="1" dirty="0" smtClean="0">
                <a:solidFill>
                  <a:schemeClr val="bg1">
                    <a:lumMod val="95000"/>
                  </a:schemeClr>
                </a:solidFill>
              </a:endParaRPr>
            </a:p>
          </p:txBody>
        </p:sp>
      </p:grpSp>
      <p:grpSp>
        <p:nvGrpSpPr>
          <p:cNvPr id="135" name="Group 134"/>
          <p:cNvGrpSpPr/>
          <p:nvPr/>
        </p:nvGrpSpPr>
        <p:grpSpPr>
          <a:xfrm>
            <a:off x="581025" y="5689270"/>
            <a:ext cx="3105149" cy="492443"/>
            <a:chOff x="581025" y="5689270"/>
            <a:chExt cx="3105149" cy="492443"/>
          </a:xfrm>
        </p:grpSpPr>
        <p:sp>
          <p:nvSpPr>
            <p:cNvPr id="118" name="Rectangle 117"/>
            <p:cNvSpPr/>
            <p:nvPr/>
          </p:nvSpPr>
          <p:spPr bwMode="auto">
            <a:xfrm>
              <a:off x="666751" y="5709684"/>
              <a:ext cx="2952750" cy="446567"/>
            </a:xfrm>
            <a:prstGeom prst="rect">
              <a:avLst/>
            </a:prstGeom>
            <a:solidFill>
              <a:srgbClr val="C00000"/>
            </a:solid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4" name="TextBox 113"/>
            <p:cNvSpPr txBox="1"/>
            <p:nvPr/>
          </p:nvSpPr>
          <p:spPr>
            <a:xfrm>
              <a:off x="581025" y="5689270"/>
              <a:ext cx="3105149" cy="492443"/>
            </a:xfrm>
            <a:prstGeom prst="rect">
              <a:avLst/>
            </a:prstGeom>
            <a:noFill/>
          </p:spPr>
          <p:txBody>
            <a:bodyPr wrap="square" rtlCol="0">
              <a:spAutoFit/>
            </a:bodyPr>
            <a:lstStyle/>
            <a:p>
              <a:pPr algn="ctr"/>
              <a:r>
                <a:rPr lang="en-US" sz="1400" b="1" i="1" dirty="0" smtClean="0">
                  <a:solidFill>
                    <a:schemeClr val="bg1">
                      <a:lumMod val="95000"/>
                    </a:schemeClr>
                  </a:solidFill>
                </a:rPr>
                <a:t>Limited Feedback/Response</a:t>
              </a:r>
            </a:p>
            <a:p>
              <a:pPr algn="ctr"/>
              <a:r>
                <a:rPr lang="en-US" sz="1200" b="1" i="1" dirty="0" smtClean="0">
                  <a:solidFill>
                    <a:schemeClr val="bg1">
                      <a:lumMod val="95000"/>
                    </a:schemeClr>
                  </a:solidFill>
                </a:rPr>
                <a:t>(Passive)</a:t>
              </a:r>
              <a:endParaRPr lang="en-US" sz="1400" b="1" i="1" dirty="0" smtClean="0">
                <a:solidFill>
                  <a:schemeClr val="bg1">
                    <a:lumMod val="95000"/>
                  </a:schemeClr>
                </a:solidFill>
              </a:endParaRPr>
            </a:p>
          </p:txBody>
        </p:sp>
      </p:grpSp>
      <p:cxnSp>
        <p:nvCxnSpPr>
          <p:cNvPr id="132" name="Straight Connector 131"/>
          <p:cNvCxnSpPr/>
          <p:nvPr/>
        </p:nvCxnSpPr>
        <p:spPr bwMode="auto">
          <a:xfrm>
            <a:off x="4505325" y="1323975"/>
            <a:ext cx="28575" cy="4791075"/>
          </a:xfrm>
          <a:prstGeom prst="line">
            <a:avLst/>
          </a:prstGeom>
          <a:solidFill>
            <a:schemeClr val="accent1"/>
          </a:solidFill>
          <a:ln w="19050" cap="flat" cmpd="sng" algn="ctr">
            <a:solidFill>
              <a:schemeClr val="bg1">
                <a:lumMod val="75000"/>
              </a:schemeClr>
            </a:solidFill>
            <a:prstDash val="solid"/>
            <a:round/>
            <a:headEnd type="none" w="sm" len="sm"/>
            <a:tailEnd type="none" w="sm" len="sm"/>
          </a:ln>
          <a:effectLst/>
        </p:spPr>
      </p:cxnSp>
      <p:grpSp>
        <p:nvGrpSpPr>
          <p:cNvPr id="10" name="Group 146"/>
          <p:cNvGrpSpPr/>
          <p:nvPr/>
        </p:nvGrpSpPr>
        <p:grpSpPr>
          <a:xfrm>
            <a:off x="1495425" y="2979777"/>
            <a:ext cx="1285875" cy="276999"/>
            <a:chOff x="1438275" y="3094077"/>
            <a:chExt cx="1285875" cy="276999"/>
          </a:xfrm>
        </p:grpSpPr>
        <p:sp>
          <p:nvSpPr>
            <p:cNvPr id="138" name="Chevron 137"/>
            <p:cNvSpPr/>
            <p:nvPr/>
          </p:nvSpPr>
          <p:spPr bwMode="auto">
            <a:xfrm>
              <a:off x="1438275" y="3105150"/>
              <a:ext cx="1285875" cy="257175"/>
            </a:xfrm>
            <a:prstGeom prst="chevron">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9" name="TextBox 138"/>
            <p:cNvSpPr txBox="1"/>
            <p:nvPr/>
          </p:nvSpPr>
          <p:spPr>
            <a:xfrm>
              <a:off x="1476375" y="3094077"/>
              <a:ext cx="1199879" cy="276999"/>
            </a:xfrm>
            <a:prstGeom prst="rect">
              <a:avLst/>
            </a:prstGeom>
            <a:noFill/>
          </p:spPr>
          <p:txBody>
            <a:bodyPr wrap="square" rtlCol="0">
              <a:spAutoFit/>
            </a:bodyPr>
            <a:lstStyle/>
            <a:p>
              <a:pPr algn="ctr"/>
              <a:r>
                <a:rPr lang="en-US" sz="1200" b="1" i="1" dirty="0" smtClean="0">
                  <a:solidFill>
                    <a:schemeClr val="bg1">
                      <a:lumMod val="95000"/>
                    </a:schemeClr>
                  </a:solidFill>
                  <a:effectLst>
                    <a:outerShdw blurRad="50800" dist="38100" dir="2700000" algn="tl" rotWithShape="0">
                      <a:prstClr val="black">
                        <a:alpha val="40000"/>
                      </a:prstClr>
                    </a:outerShdw>
                  </a:effectLst>
                </a:rPr>
                <a:t>The Message</a:t>
              </a:r>
            </a:p>
          </p:txBody>
        </p:sp>
      </p:grpSp>
      <p:grpSp>
        <p:nvGrpSpPr>
          <p:cNvPr id="11" name="Group 147"/>
          <p:cNvGrpSpPr/>
          <p:nvPr/>
        </p:nvGrpSpPr>
        <p:grpSpPr>
          <a:xfrm>
            <a:off x="6172200" y="2989302"/>
            <a:ext cx="1285875" cy="276999"/>
            <a:chOff x="1438275" y="3094077"/>
            <a:chExt cx="1285875" cy="276999"/>
          </a:xfrm>
        </p:grpSpPr>
        <p:sp>
          <p:nvSpPr>
            <p:cNvPr id="149" name="Chevron 148"/>
            <p:cNvSpPr/>
            <p:nvPr/>
          </p:nvSpPr>
          <p:spPr bwMode="auto">
            <a:xfrm>
              <a:off x="1438275" y="3105150"/>
              <a:ext cx="1285875" cy="257175"/>
            </a:xfrm>
            <a:prstGeom prst="chevron">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0" name="TextBox 149"/>
            <p:cNvSpPr txBox="1"/>
            <p:nvPr/>
          </p:nvSpPr>
          <p:spPr>
            <a:xfrm>
              <a:off x="1476375" y="3094077"/>
              <a:ext cx="1199879" cy="276999"/>
            </a:xfrm>
            <a:prstGeom prst="rect">
              <a:avLst/>
            </a:prstGeom>
            <a:noFill/>
          </p:spPr>
          <p:txBody>
            <a:bodyPr wrap="square" rtlCol="0">
              <a:spAutoFit/>
            </a:bodyPr>
            <a:lstStyle/>
            <a:p>
              <a:pPr algn="ctr"/>
              <a:r>
                <a:rPr lang="en-US" sz="1200" b="1" i="1" dirty="0" smtClean="0">
                  <a:solidFill>
                    <a:schemeClr val="bg1">
                      <a:lumMod val="95000"/>
                    </a:schemeClr>
                  </a:solidFill>
                  <a:effectLst>
                    <a:outerShdw blurRad="50800" dist="38100" dir="2700000" algn="tl" rotWithShape="0">
                      <a:prstClr val="black">
                        <a:alpha val="40000"/>
                      </a:prstClr>
                    </a:outerShdw>
                  </a:effectLst>
                </a:rPr>
                <a:t>The Message</a:t>
              </a:r>
            </a:p>
          </p:txBody>
        </p:sp>
      </p:grpSp>
      <p:sp>
        <p:nvSpPr>
          <p:cNvPr id="101" name="TextBox 100"/>
          <p:cNvSpPr txBox="1"/>
          <p:nvPr/>
        </p:nvSpPr>
        <p:spPr>
          <a:xfrm>
            <a:off x="7323115" y="4947677"/>
            <a:ext cx="1215861" cy="526848"/>
          </a:xfrm>
          <a:prstGeom prst="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400" b="1" dirty="0" smtClean="0">
                <a:solidFill>
                  <a:schemeClr val="bg1"/>
                </a:solidFill>
                <a:latin typeface="Arial" charset="0"/>
              </a:rPr>
              <a:t>Primary</a:t>
            </a:r>
          </a:p>
          <a:p>
            <a:pPr algn="ctr" fontAlgn="base">
              <a:spcBef>
                <a:spcPct val="0"/>
              </a:spcBef>
              <a:spcAft>
                <a:spcPct val="0"/>
              </a:spcAft>
            </a:pPr>
            <a:r>
              <a:rPr lang="en-US" sz="1400" b="1" dirty="0" smtClean="0">
                <a:solidFill>
                  <a:schemeClr val="bg1"/>
                </a:solidFill>
                <a:latin typeface="Arial" charset="0"/>
              </a:rPr>
              <a:t>Receiver</a:t>
            </a:r>
          </a:p>
        </p:txBody>
      </p:sp>
      <p:sp>
        <p:nvSpPr>
          <p:cNvPr id="103" name="TextBox 102"/>
          <p:cNvSpPr txBox="1"/>
          <p:nvPr/>
        </p:nvSpPr>
        <p:spPr>
          <a:xfrm>
            <a:off x="5051224" y="4947677"/>
            <a:ext cx="1216152" cy="529198"/>
          </a:xfrm>
          <a:prstGeom prst="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1400" b="1" dirty="0" smtClean="0">
                <a:solidFill>
                  <a:schemeClr val="bg1"/>
                </a:solidFill>
                <a:latin typeface="Arial" charset="0"/>
              </a:rPr>
              <a:t>Primary Sender</a:t>
            </a:r>
          </a:p>
        </p:txBody>
      </p:sp>
      <p:grpSp>
        <p:nvGrpSpPr>
          <p:cNvPr id="12" name="Group 134"/>
          <p:cNvGrpSpPr/>
          <p:nvPr/>
        </p:nvGrpSpPr>
        <p:grpSpPr>
          <a:xfrm>
            <a:off x="3350896" y="2770978"/>
            <a:ext cx="114299" cy="146683"/>
            <a:chOff x="3392806" y="2764155"/>
            <a:chExt cx="114299" cy="146683"/>
          </a:xfrm>
          <a:noFill/>
        </p:grpSpPr>
        <p:sp>
          <p:nvSpPr>
            <p:cNvPr id="126" name="Oval 125"/>
            <p:cNvSpPr/>
            <p:nvPr/>
          </p:nvSpPr>
          <p:spPr bwMode="auto">
            <a:xfrm>
              <a:off x="3411855" y="2764155"/>
              <a:ext cx="95250" cy="104775"/>
            </a:xfrm>
            <a:prstGeom prst="ellipse">
              <a:avLst/>
            </a:prstGeom>
            <a:grpFill/>
            <a:ln w="3175"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9" name="Oval 128"/>
            <p:cNvSpPr/>
            <p:nvPr/>
          </p:nvSpPr>
          <p:spPr bwMode="auto">
            <a:xfrm>
              <a:off x="3409950" y="2827019"/>
              <a:ext cx="47625" cy="64771"/>
            </a:xfrm>
            <a:prstGeom prst="ellipse">
              <a:avLst/>
            </a:prstGeom>
            <a:grpFill/>
            <a:ln w="3175"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3" name="Oval 132"/>
            <p:cNvSpPr/>
            <p:nvPr/>
          </p:nvSpPr>
          <p:spPr bwMode="auto">
            <a:xfrm>
              <a:off x="3392806" y="2865119"/>
              <a:ext cx="45719" cy="45719"/>
            </a:xfrm>
            <a:prstGeom prst="ellipse">
              <a:avLst/>
            </a:prstGeom>
            <a:grpFill/>
            <a:ln w="3175"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pic>
        <p:nvPicPr>
          <p:cNvPr id="7" name="Picture 2" descr="C:\Users\vgk3148\AppData\Local\Microsoft\Windows\Temporary Internet Files\Content.IE5\ROQ8T7KH\MC900290930[1].wmf"/>
          <p:cNvPicPr>
            <a:picLocks noChangeAspect="1" noChangeArrowheads="1"/>
          </p:cNvPicPr>
          <p:nvPr/>
        </p:nvPicPr>
        <p:blipFill>
          <a:blip r:embed="rId3" cstate="print"/>
          <a:srcRect/>
          <a:stretch>
            <a:fillRect/>
          </a:stretch>
        </p:blipFill>
        <p:spPr bwMode="auto">
          <a:xfrm>
            <a:off x="1945587" y="2365124"/>
            <a:ext cx="181882" cy="273301"/>
          </a:xfrm>
          <a:prstGeom prst="rect">
            <a:avLst/>
          </a:prstGeom>
          <a:noFill/>
        </p:spPr>
      </p:pic>
      <p:pic>
        <p:nvPicPr>
          <p:cNvPr id="117" name="Picture 2" descr="C:\Users\vgk3148\AppData\Local\Microsoft\Windows\Temporary Internet Files\Content.IE5\ROQ8T7KH\MC900290930[1].wmf"/>
          <p:cNvPicPr>
            <a:picLocks noChangeAspect="1" noChangeArrowheads="1"/>
          </p:cNvPicPr>
          <p:nvPr/>
        </p:nvPicPr>
        <p:blipFill>
          <a:blip r:embed="rId3" cstate="print"/>
          <a:srcRect/>
          <a:stretch>
            <a:fillRect/>
          </a:stretch>
        </p:blipFill>
        <p:spPr bwMode="auto">
          <a:xfrm>
            <a:off x="6584262" y="2393699"/>
            <a:ext cx="181882" cy="273301"/>
          </a:xfrm>
          <a:prstGeom prst="rect">
            <a:avLst/>
          </a:prstGeom>
          <a:noFill/>
        </p:spPr>
      </p:pic>
      <p:pic>
        <p:nvPicPr>
          <p:cNvPr id="127" name="Picture 2" descr="C:\Users\vgk3148\AppData\Local\Microsoft\Windows\Temporary Internet Files\Content.IE5\ROQ8T7KH\MC900290930[1].wmf"/>
          <p:cNvPicPr>
            <a:picLocks noChangeAspect="1" noChangeArrowheads="1"/>
          </p:cNvPicPr>
          <p:nvPr/>
        </p:nvPicPr>
        <p:blipFill>
          <a:blip r:embed="rId3" cstate="print"/>
          <a:srcRect/>
          <a:stretch>
            <a:fillRect/>
          </a:stretch>
        </p:blipFill>
        <p:spPr bwMode="auto">
          <a:xfrm>
            <a:off x="7422462" y="2184149"/>
            <a:ext cx="181882" cy="273301"/>
          </a:xfrm>
          <a:prstGeom prst="rect">
            <a:avLst/>
          </a:prstGeom>
          <a:noFill/>
        </p:spPr>
      </p:pic>
      <p:cxnSp>
        <p:nvCxnSpPr>
          <p:cNvPr id="112" name="Straight Arrow Connector 111"/>
          <p:cNvCxnSpPr/>
          <p:nvPr/>
        </p:nvCxnSpPr>
        <p:spPr bwMode="auto">
          <a:xfrm flipH="1">
            <a:off x="6300216" y="3888772"/>
            <a:ext cx="914400" cy="0"/>
          </a:xfrm>
          <a:prstGeom prst="straightConnector1">
            <a:avLst/>
          </a:prstGeom>
          <a:solidFill>
            <a:schemeClr val="accent1"/>
          </a:solidFill>
          <a:ln w="25400" cap="flat" cmpd="sng" algn="ctr">
            <a:solidFill>
              <a:schemeClr val="tx1"/>
            </a:solidFill>
            <a:prstDash val="solid"/>
            <a:round/>
            <a:headEnd type="arrow" w="med" len="med"/>
            <a:tailEnd type="arrow" w="med" len="med"/>
          </a:ln>
          <a:effectLst/>
        </p:spPr>
      </p:cxnSp>
      <p:sp>
        <p:nvSpPr>
          <p:cNvPr id="115" name="TextBox 114"/>
          <p:cNvSpPr txBox="1"/>
          <p:nvPr/>
        </p:nvSpPr>
        <p:spPr>
          <a:xfrm>
            <a:off x="3272174" y="2477906"/>
            <a:ext cx="980853" cy="169277"/>
          </a:xfrm>
          <a:prstGeom prst="rect">
            <a:avLst/>
          </a:prstGeom>
          <a:noFill/>
        </p:spPr>
        <p:txBody>
          <a:bodyPr wrap="square" lIns="0" tIns="0" rIns="0" bIns="0" rtlCol="0">
            <a:spAutoFit/>
          </a:bodyPr>
          <a:lstStyle/>
          <a:p>
            <a:r>
              <a:rPr lang="en-US" sz="1100" i="1" dirty="0" err="1" smtClean="0">
                <a:solidFill>
                  <a:srgbClr val="0033CC"/>
                </a:solidFill>
              </a:rPr>
              <a:t>Wah</a:t>
            </a:r>
            <a:r>
              <a:rPr lang="en-US" sz="1100" i="1" dirty="0" smtClean="0">
                <a:solidFill>
                  <a:srgbClr val="0033CC"/>
                </a:solidFill>
              </a:rPr>
              <a:t> </a:t>
            </a:r>
            <a:r>
              <a:rPr lang="en-US" sz="1100" i="1" dirty="0" err="1" smtClean="0">
                <a:solidFill>
                  <a:srgbClr val="0033CC"/>
                </a:solidFill>
              </a:rPr>
              <a:t>Wah</a:t>
            </a:r>
            <a:r>
              <a:rPr lang="en-US" sz="1100" i="1" dirty="0" smtClean="0">
                <a:solidFill>
                  <a:srgbClr val="0033CC"/>
                </a:solidFill>
              </a:rPr>
              <a:t> </a:t>
            </a:r>
            <a:r>
              <a:rPr lang="en-US" sz="1100" i="1" dirty="0" err="1" smtClean="0">
                <a:solidFill>
                  <a:srgbClr val="0033CC"/>
                </a:solidFill>
              </a:rPr>
              <a:t>Wah</a:t>
            </a:r>
            <a:endParaRPr lang="en-US" sz="1100" i="1" dirty="0" smtClean="0">
              <a:solidFill>
                <a:srgbClr val="0033CC"/>
              </a:solidFill>
            </a:endParaRPr>
          </a:p>
        </p:txBody>
      </p:sp>
      <p:grpSp>
        <p:nvGrpSpPr>
          <p:cNvPr id="145" name="Group 144"/>
          <p:cNvGrpSpPr/>
          <p:nvPr/>
        </p:nvGrpSpPr>
        <p:grpSpPr>
          <a:xfrm>
            <a:off x="3646968" y="2166649"/>
            <a:ext cx="228600" cy="273301"/>
            <a:chOff x="2690040" y="2134752"/>
            <a:chExt cx="228600" cy="273301"/>
          </a:xfrm>
        </p:grpSpPr>
        <p:pic>
          <p:nvPicPr>
            <p:cNvPr id="130" name="Picture 2" descr="C:\Users\vgk3148\AppData\Local\Microsoft\Windows\Temporary Internet Files\Content.IE5\ROQ8T7KH\MC900290930[1].wmf"/>
            <p:cNvPicPr>
              <a:picLocks noChangeAspect="1" noChangeArrowheads="1"/>
            </p:cNvPicPr>
            <p:nvPr/>
          </p:nvPicPr>
          <p:blipFill>
            <a:blip r:embed="rId3" cstate="print"/>
            <a:srcRect/>
            <a:stretch>
              <a:fillRect/>
            </a:stretch>
          </p:blipFill>
          <p:spPr bwMode="auto">
            <a:xfrm>
              <a:off x="2714675" y="2134752"/>
              <a:ext cx="181882" cy="273301"/>
            </a:xfrm>
            <a:prstGeom prst="rect">
              <a:avLst/>
            </a:prstGeom>
            <a:noFill/>
          </p:spPr>
        </p:pic>
        <p:cxnSp>
          <p:nvCxnSpPr>
            <p:cNvPr id="141" name="Straight Connector 140"/>
            <p:cNvCxnSpPr/>
            <p:nvPr/>
          </p:nvCxnSpPr>
          <p:spPr bwMode="auto">
            <a:xfrm flipV="1">
              <a:off x="2690040" y="2169039"/>
              <a:ext cx="228600" cy="138223"/>
            </a:xfrm>
            <a:prstGeom prst="line">
              <a:avLst/>
            </a:prstGeom>
            <a:solidFill>
              <a:schemeClr val="accent1"/>
            </a:solidFill>
            <a:ln w="31750" cap="flat" cmpd="sng" algn="ctr">
              <a:solidFill>
                <a:srgbClr val="FF0000"/>
              </a:solidFill>
              <a:prstDash val="solid"/>
              <a:round/>
              <a:headEnd type="none" w="sm" len="sm"/>
              <a:tailEnd type="none" w="sm" len="sm"/>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left)">
                                      <p:cBhvr>
                                        <p:cTn id="10" dur="500"/>
                                        <p:tgtEl>
                                          <p:spTgt spid="115"/>
                                        </p:tgtEl>
                                      </p:cBhvr>
                                    </p:animEffect>
                                  </p:childTnLst>
                                </p:cTn>
                              </p:par>
                              <p:par>
                                <p:cTn id="11" presetID="22" presetClass="entr" presetSubtype="8"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wipe(left)">
                                      <p:cBhvr>
                                        <p:cTn id="13" dur="500"/>
                                        <p:tgtEl>
                                          <p:spTgt spid="1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8" fill="hold" grpId="1" nodeType="withEffect">
                                  <p:stCondLst>
                                    <p:cond delay="0"/>
                                  </p:stCondLst>
                                  <p:childTnLst>
                                    <p:set>
                                      <p:cBhvr>
                                        <p:cTn id="20" dur="1" fill="hold">
                                          <p:stCondLst>
                                            <p:cond delay="0"/>
                                          </p:stCondLst>
                                        </p:cTn>
                                        <p:tgtEl>
                                          <p:spTgt spid="199"/>
                                        </p:tgtEl>
                                        <p:attrNameLst>
                                          <p:attrName>style.visibility</p:attrName>
                                        </p:attrNameLst>
                                      </p:cBhvr>
                                      <p:to>
                                        <p:strVal val="visible"/>
                                      </p:to>
                                    </p:set>
                                    <p:animEffect transition="in" filter="wipe(left)">
                                      <p:cBhvr>
                                        <p:cTn id="21" dur="500"/>
                                        <p:tgtEl>
                                          <p:spTgt spid="199"/>
                                        </p:tgtEl>
                                      </p:cBhvr>
                                    </p:animEffect>
                                  </p:childTnLst>
                                </p:cTn>
                              </p:par>
                              <p:par>
                                <p:cTn id="22" presetID="22" presetClass="entr" presetSubtype="8" fill="hold" grpId="1" nodeType="with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wipe(left)">
                                      <p:cBhvr>
                                        <p:cTn id="24" dur="500"/>
                                        <p:tgtEl>
                                          <p:spTgt spid="202"/>
                                        </p:tgtEl>
                                      </p:cBhvr>
                                    </p:animEffect>
                                  </p:childTnLst>
                                </p:cTn>
                              </p:par>
                              <p:par>
                                <p:cTn id="25" presetID="22" presetClass="entr" presetSubtype="8"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left)">
                                      <p:cBhvr>
                                        <p:cTn id="27" dur="500"/>
                                        <p:tgtEl>
                                          <p:spTgt spid="117"/>
                                        </p:tgtEl>
                                      </p:cBhvr>
                                    </p:animEffect>
                                  </p:childTnLst>
                                </p:cTn>
                              </p:par>
                              <p:par>
                                <p:cTn id="28" presetID="22" presetClass="entr" presetSubtype="8" fill="hold" grpId="1"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wipe(left)">
                                      <p:cBhvr>
                                        <p:cTn id="30" dur="500"/>
                                        <p:tgtEl>
                                          <p:spTgt spid="92"/>
                                        </p:tgtEl>
                                      </p:cBhvr>
                                    </p:animEffect>
                                  </p:childTnLst>
                                </p:cTn>
                              </p:par>
                              <p:par>
                                <p:cTn id="31" presetID="22" presetClass="entr" presetSubtype="8" fill="hold" grpId="1"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wipe(left)">
                                      <p:cBhvr>
                                        <p:cTn id="33" dur="500"/>
                                        <p:tgtEl>
                                          <p:spTgt spid="103"/>
                                        </p:tgtEl>
                                      </p:cBhvr>
                                    </p:animEffect>
                                  </p:childTnLst>
                                </p:cTn>
                              </p:par>
                              <p:par>
                                <p:cTn id="34" presetID="22" presetClass="entr" presetSubtype="8" fill="hold" grpId="1"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ipe(left)">
                                      <p:cBhvr>
                                        <p:cTn id="36" dur="500"/>
                                        <p:tgtEl>
                                          <p:spTgt spid="101"/>
                                        </p:tgtEl>
                                      </p:cBhvr>
                                    </p:animEffect>
                                  </p:childTnLst>
                                </p:cTn>
                              </p:par>
                              <p:par>
                                <p:cTn id="37" presetID="22" presetClass="entr" presetSubtype="8"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par>
                                <p:cTn id="40" presetID="22" presetClass="entr" presetSubtype="8" fill="hold" grpId="1"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wipe(left)">
                                      <p:cBhvr>
                                        <p:cTn id="42" dur="500"/>
                                        <p:tgtEl>
                                          <p:spTgt spid="204"/>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wipe(left)">
                                      <p:cBhvr>
                                        <p:cTn id="50" dur="500"/>
                                        <p:tgtEl>
                                          <p:spTgt spid="12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wipe(left)">
                                      <p:cBhvr>
                                        <p:cTn id="53" dur="500"/>
                                        <p:tgtEl>
                                          <p:spTgt spid="20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wipe(left)">
                                      <p:cBhvr>
                                        <p:cTn id="56" dur="500"/>
                                        <p:tgtEl>
                                          <p:spTgt spid="20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wipe(left)">
                                      <p:cBhvr>
                                        <p:cTn id="59" dur="500"/>
                                        <p:tgtEl>
                                          <p:spTgt spid="154"/>
                                        </p:tgtEl>
                                      </p:cBhvr>
                                    </p:animEffect>
                                  </p:childTnLst>
                                </p:cTn>
                              </p:par>
                              <p:par>
                                <p:cTn id="60" presetID="22" presetClass="entr" presetSubtype="8" fill="hold" nodeType="with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wipe(left)">
                                      <p:cBhvr>
                                        <p:cTn id="62" dur="500"/>
                                        <p:tgtEl>
                                          <p:spTgt spid="128"/>
                                        </p:tgtEl>
                                      </p:cBhvr>
                                    </p:animEffect>
                                  </p:childTnLst>
                                </p:cTn>
                              </p:par>
                              <p:par>
                                <p:cTn id="63" presetID="22" presetClass="entr" presetSubtype="8"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left)">
                                      <p:cBhvr>
                                        <p:cTn id="65" dur="500"/>
                                        <p:tgtEl>
                                          <p:spTgt spid="9"/>
                                        </p:tgtEl>
                                      </p:cBhvr>
                                    </p:animEffect>
                                  </p:childTnLst>
                                </p:cTn>
                              </p:par>
                              <p:par>
                                <p:cTn id="66" presetID="22" presetClass="entr" presetSubtype="8" fill="hold" nodeType="with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wipe(left)">
                                      <p:cBhvr>
                                        <p:cTn id="6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99" grpId="1"/>
      <p:bldP spid="200" grpId="0"/>
      <p:bldP spid="202" grpId="1" animBg="1"/>
      <p:bldP spid="203" grpId="0"/>
      <p:bldP spid="204" grpId="1" animBg="1"/>
      <p:bldP spid="92" grpId="1" animBg="1"/>
      <p:bldP spid="101" grpId="1" animBg="1"/>
      <p:bldP spid="103" grpId="1" animBg="1"/>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17</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Active Listening Foundation:  Body Language</a:t>
            </a:r>
            <a:br>
              <a:rPr lang="en-US" dirty="0" smtClean="0"/>
            </a:br>
            <a:endParaRPr lang="en-US" dirty="0"/>
          </a:p>
        </p:txBody>
      </p:sp>
      <p:sp>
        <p:nvSpPr>
          <p:cNvPr id="29" name="TextBox 28"/>
          <p:cNvSpPr txBox="1"/>
          <p:nvPr/>
        </p:nvSpPr>
        <p:spPr>
          <a:xfrm>
            <a:off x="228600" y="6298509"/>
            <a:ext cx="8686800" cy="200055"/>
          </a:xfrm>
          <a:prstGeom prst="rect">
            <a:avLst/>
          </a:prstGeom>
          <a:noFill/>
        </p:spPr>
        <p:txBody>
          <a:bodyPr wrap="square" rtlCol="0">
            <a:spAutoFit/>
          </a:bodyPr>
          <a:lstStyle/>
          <a:p>
            <a:r>
              <a:rPr lang="en-US" sz="600" baseline="50000" dirty="0" smtClean="0"/>
              <a:t>4 </a:t>
            </a:r>
            <a:r>
              <a:rPr lang="en-US" sz="700" dirty="0" err="1" smtClean="0"/>
              <a:t>Eggert</a:t>
            </a:r>
            <a:r>
              <a:rPr lang="en-US" sz="700" dirty="0" smtClean="0"/>
              <a:t>, Max (2012), </a:t>
            </a:r>
            <a:r>
              <a:rPr lang="en-US" sz="700" i="1" dirty="0" smtClean="0"/>
              <a:t>The Body Language Pocket Book</a:t>
            </a:r>
            <a:r>
              <a:rPr lang="en-US" sz="700" dirty="0" smtClean="0"/>
              <a:t>. IL: Management Pocketbooks</a:t>
            </a:r>
            <a:endParaRPr lang="en-US" sz="700" i="1" baseline="50000" dirty="0" smtClean="0"/>
          </a:p>
        </p:txBody>
      </p:sp>
      <p:sp>
        <p:nvSpPr>
          <p:cNvPr id="11" name="TextBox 10"/>
          <p:cNvSpPr txBox="1"/>
          <p:nvPr/>
        </p:nvSpPr>
        <p:spPr>
          <a:xfrm>
            <a:off x="340908" y="4537142"/>
            <a:ext cx="4837147" cy="1600438"/>
          </a:xfrm>
          <a:prstGeom prst="rect">
            <a:avLst/>
          </a:prstGeom>
          <a:noFill/>
        </p:spPr>
        <p:txBody>
          <a:bodyPr wrap="square" rtlCol="0">
            <a:spAutoFit/>
          </a:bodyPr>
          <a:lstStyle/>
          <a:p>
            <a:pPr marL="290513" indent="-171450">
              <a:buClr>
                <a:srgbClr val="0033CC"/>
              </a:buClr>
            </a:pPr>
            <a:r>
              <a:rPr lang="en-US" dirty="0" smtClean="0"/>
              <a:t>Activities to show speaker actively engaged:</a:t>
            </a:r>
          </a:p>
          <a:p>
            <a:pPr marL="290513" indent="-171450">
              <a:buClr>
                <a:srgbClr val="0033CC"/>
              </a:buClr>
              <a:buFont typeface="Wingdings" pitchFamily="2" charset="2"/>
              <a:buChar char="§"/>
            </a:pPr>
            <a:r>
              <a:rPr lang="en-US" sz="1600" dirty="0" smtClean="0"/>
              <a:t>Provide responses</a:t>
            </a:r>
          </a:p>
          <a:p>
            <a:pPr marL="290513" indent="-171450">
              <a:buClr>
                <a:srgbClr val="0033CC"/>
              </a:buClr>
              <a:buFont typeface="Wingdings" pitchFamily="2" charset="2"/>
              <a:buChar char="§"/>
            </a:pPr>
            <a:r>
              <a:rPr lang="en-US" sz="1600" dirty="0" smtClean="0"/>
              <a:t>Eye contact</a:t>
            </a:r>
          </a:p>
          <a:p>
            <a:pPr marL="290513" indent="-171450">
              <a:buClr>
                <a:srgbClr val="0033CC"/>
              </a:buClr>
              <a:buFont typeface="Wingdings" pitchFamily="2" charset="2"/>
              <a:buChar char="§"/>
            </a:pPr>
            <a:r>
              <a:rPr lang="en-US" sz="1600" dirty="0" smtClean="0"/>
              <a:t>Nod your head</a:t>
            </a:r>
          </a:p>
          <a:p>
            <a:pPr marL="290513" indent="-171450">
              <a:buClr>
                <a:srgbClr val="0033CC"/>
              </a:buClr>
              <a:buFont typeface="Wingdings" pitchFamily="2" charset="2"/>
              <a:buChar char="§"/>
            </a:pPr>
            <a:r>
              <a:rPr lang="en-US" sz="1600" dirty="0" smtClean="0"/>
              <a:t>Lean forward</a:t>
            </a:r>
          </a:p>
          <a:p>
            <a:pPr marL="290513" indent="-171450">
              <a:buClr>
                <a:srgbClr val="0033CC"/>
              </a:buClr>
              <a:buFont typeface="Wingdings" pitchFamily="2" charset="2"/>
              <a:buChar char="§"/>
            </a:pPr>
            <a:r>
              <a:rPr lang="en-US" sz="1600" dirty="0" smtClean="0"/>
              <a:t>Turn toward the speaker</a:t>
            </a:r>
          </a:p>
        </p:txBody>
      </p:sp>
      <p:sp>
        <p:nvSpPr>
          <p:cNvPr id="13" name="TextBox 12"/>
          <p:cNvSpPr txBox="1"/>
          <p:nvPr/>
        </p:nvSpPr>
        <p:spPr>
          <a:xfrm>
            <a:off x="362174" y="3096915"/>
            <a:ext cx="8388421" cy="1354217"/>
          </a:xfrm>
          <a:prstGeom prst="rect">
            <a:avLst/>
          </a:prstGeom>
          <a:noFill/>
        </p:spPr>
        <p:txBody>
          <a:bodyPr wrap="square" rtlCol="0">
            <a:spAutoFit/>
          </a:bodyPr>
          <a:lstStyle/>
          <a:p>
            <a:r>
              <a:rPr lang="en-US" dirty="0" smtClean="0"/>
              <a:t>Reasons to pay attention to body language:</a:t>
            </a:r>
          </a:p>
          <a:p>
            <a:pPr marL="290513" indent="-171450">
              <a:buClr>
                <a:srgbClr val="0033CC"/>
              </a:buClr>
              <a:buFont typeface="Wingdings" pitchFamily="2" charset="2"/>
              <a:buChar char="§"/>
            </a:pPr>
            <a:r>
              <a:rPr lang="en-US" sz="1600" dirty="0" smtClean="0"/>
              <a:t>Provides clues into the meaning, feeling and purpose behind what the speaker is saying</a:t>
            </a:r>
          </a:p>
          <a:p>
            <a:pPr marL="290513" indent="-171450">
              <a:buClr>
                <a:srgbClr val="0033CC"/>
              </a:buClr>
              <a:buFont typeface="Wingdings" pitchFamily="2" charset="2"/>
              <a:buChar char="§"/>
            </a:pPr>
            <a:r>
              <a:rPr lang="en-US" sz="1600" dirty="0" smtClean="0"/>
              <a:t>Builds rapport with speaker</a:t>
            </a:r>
          </a:p>
          <a:p>
            <a:pPr marL="290513" indent="-171450">
              <a:buClr>
                <a:srgbClr val="0033CC"/>
              </a:buClr>
              <a:buFont typeface="Wingdings" pitchFamily="2" charset="2"/>
              <a:buChar char="§"/>
            </a:pPr>
            <a:r>
              <a:rPr lang="en-US" sz="1600" dirty="0" smtClean="0"/>
              <a:t>Encourages speaker to open up</a:t>
            </a:r>
          </a:p>
          <a:p>
            <a:pPr marL="290513" indent="-171450">
              <a:buClr>
                <a:srgbClr val="0033CC"/>
              </a:buClr>
              <a:buFont typeface="Wingdings" pitchFamily="2" charset="2"/>
              <a:buChar char="§"/>
            </a:pPr>
            <a:r>
              <a:rPr lang="en-US" sz="1600" dirty="0" smtClean="0"/>
              <a:t>Demonstrates “attendance” in a conversation</a:t>
            </a:r>
          </a:p>
        </p:txBody>
      </p:sp>
      <p:grpSp>
        <p:nvGrpSpPr>
          <p:cNvPr id="43" name="Group 42"/>
          <p:cNvGrpSpPr/>
          <p:nvPr/>
        </p:nvGrpSpPr>
        <p:grpSpPr>
          <a:xfrm>
            <a:off x="343124" y="1233728"/>
            <a:ext cx="4047901" cy="369332"/>
            <a:chOff x="362174" y="1300403"/>
            <a:chExt cx="4047901" cy="369332"/>
          </a:xfrm>
        </p:grpSpPr>
        <p:sp>
          <p:nvSpPr>
            <p:cNvPr id="8" name="TextBox 7"/>
            <p:cNvSpPr txBox="1"/>
            <p:nvPr/>
          </p:nvSpPr>
          <p:spPr>
            <a:xfrm>
              <a:off x="362174" y="1300403"/>
              <a:ext cx="4047901" cy="369332"/>
            </a:xfrm>
            <a:prstGeom prst="rect">
              <a:avLst/>
            </a:prstGeom>
            <a:noFill/>
          </p:spPr>
          <p:txBody>
            <a:bodyPr wrap="square" rtlCol="0">
              <a:spAutoFit/>
            </a:bodyPr>
            <a:lstStyle/>
            <a:p>
              <a:r>
                <a:rPr lang="en-US" dirty="0" smtClean="0"/>
                <a:t>Communication relies on :</a:t>
              </a:r>
            </a:p>
          </p:txBody>
        </p:sp>
        <p:sp>
          <p:nvSpPr>
            <p:cNvPr id="12" name="TextBox 11"/>
            <p:cNvSpPr txBox="1"/>
            <p:nvPr/>
          </p:nvSpPr>
          <p:spPr>
            <a:xfrm>
              <a:off x="2860243" y="1346778"/>
              <a:ext cx="226771" cy="215444"/>
            </a:xfrm>
            <a:prstGeom prst="rect">
              <a:avLst/>
            </a:prstGeom>
            <a:noFill/>
          </p:spPr>
          <p:txBody>
            <a:bodyPr wrap="square" rtlCol="0">
              <a:spAutoFit/>
            </a:bodyPr>
            <a:lstStyle/>
            <a:p>
              <a:r>
                <a:rPr lang="en-US" sz="1200" baseline="30000" dirty="0" smtClean="0"/>
                <a:t>4</a:t>
              </a:r>
            </a:p>
          </p:txBody>
        </p:sp>
      </p:grpSp>
      <p:pic>
        <p:nvPicPr>
          <p:cNvPr id="1026" name="Picture 2"/>
          <p:cNvPicPr>
            <a:picLocks noChangeArrowheads="1"/>
          </p:cNvPicPr>
          <p:nvPr/>
        </p:nvPicPr>
        <p:blipFill>
          <a:blip r:embed="rId3" cstate="print"/>
          <a:srcRect t="2354"/>
          <a:stretch>
            <a:fillRect/>
          </a:stretch>
        </p:blipFill>
        <p:spPr bwMode="auto">
          <a:xfrm>
            <a:off x="6483096" y="4434840"/>
            <a:ext cx="2295144" cy="1691640"/>
          </a:xfrm>
          <a:prstGeom prst="rect">
            <a:avLst/>
          </a:prstGeom>
          <a:noFill/>
          <a:ln w="9525">
            <a:solidFill>
              <a:schemeClr val="bg1">
                <a:lumMod val="75000"/>
              </a:schemeClr>
            </a:solidFill>
            <a:miter lim="800000"/>
            <a:headEnd/>
            <a:tailEnd/>
          </a:ln>
          <a:effectLst>
            <a:outerShdw blurRad="215900" dist="38100" dir="18900000" algn="tl" rotWithShape="0">
              <a:prstClr val="black">
                <a:alpha val="40000"/>
              </a:prstClr>
            </a:outerShdw>
          </a:effectLst>
        </p:spPr>
      </p:pic>
      <p:pic>
        <p:nvPicPr>
          <p:cNvPr id="2051" name="Picture 3"/>
          <p:cNvPicPr>
            <a:picLocks noChangeAspect="1" noChangeArrowheads="1"/>
          </p:cNvPicPr>
          <p:nvPr/>
        </p:nvPicPr>
        <p:blipFill>
          <a:blip r:embed="rId4" cstate="print"/>
          <a:srcRect/>
          <a:stretch>
            <a:fillRect/>
          </a:stretch>
        </p:blipFill>
        <p:spPr bwMode="auto">
          <a:xfrm>
            <a:off x="2005013" y="1385888"/>
            <a:ext cx="4695825" cy="155257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1000"/>
                                        <p:tgtEl>
                                          <p:spTgt spid="2051"/>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277978" y="2257425"/>
            <a:ext cx="8609990" cy="2790825"/>
          </a:xfrm>
          <a:prstGeom prst="rect">
            <a:avLst/>
          </a:prstGeom>
          <a:solidFill>
            <a:schemeClr val="bg1">
              <a:lumMod val="85000"/>
            </a:schemeClr>
          </a:solidFill>
          <a:ln w="12700" cap="flat" cmpd="sng" algn="ctr">
            <a:solidFill>
              <a:schemeClr val="tx1">
                <a:lumMod val="50000"/>
                <a:lumOff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lumMod val="85000"/>
                </a:schemeClr>
              </a:solidFill>
              <a:effectLst/>
              <a:latin typeface="Arial" charset="0"/>
            </a:endParaRPr>
          </a:p>
        </p:txBody>
      </p:sp>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18</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Active Listening Foundation:  Spectrum of Listening</a:t>
            </a:r>
            <a:endParaRPr lang="en-US" dirty="0"/>
          </a:p>
        </p:txBody>
      </p:sp>
      <p:sp>
        <p:nvSpPr>
          <p:cNvPr id="8" name="TextBox 7"/>
          <p:cNvSpPr txBox="1"/>
          <p:nvPr/>
        </p:nvSpPr>
        <p:spPr>
          <a:xfrm>
            <a:off x="228600" y="6308034"/>
            <a:ext cx="8602898" cy="200055"/>
          </a:xfrm>
          <a:prstGeom prst="rect">
            <a:avLst/>
          </a:prstGeom>
          <a:noFill/>
        </p:spPr>
        <p:txBody>
          <a:bodyPr wrap="square" rtlCol="0">
            <a:spAutoFit/>
          </a:bodyPr>
          <a:lstStyle/>
          <a:p>
            <a:r>
              <a:rPr lang="en-US" sz="600" baseline="50000" dirty="0" smtClean="0"/>
              <a:t>5</a:t>
            </a:r>
            <a:r>
              <a:rPr lang="en-US" sz="660" baseline="30000" dirty="0" smtClean="0"/>
              <a:t> </a:t>
            </a:r>
            <a:r>
              <a:rPr lang="en-US" sz="700" dirty="0" err="1" smtClean="0"/>
              <a:t>Skillport</a:t>
            </a:r>
            <a:r>
              <a:rPr lang="en-US" sz="700" dirty="0" smtClean="0"/>
              <a:t>. (2012). </a:t>
            </a:r>
            <a:r>
              <a:rPr lang="en-US" sz="700" i="1" dirty="0" smtClean="0"/>
              <a:t>Techniques for Active Listening</a:t>
            </a:r>
            <a:r>
              <a:rPr lang="en-US" sz="700" dirty="0" smtClean="0"/>
              <a:t>. Slide 3-7. Interpersonal Communication: Listening Essentials. ID: comm_21_a03_bs_enus. Skillport. Web. </a:t>
            </a:r>
            <a:r>
              <a:rPr lang="en-US" sz="700" dirty="0" smtClean="0">
                <a:latin typeface="Arial" pitchFamily="34" charset="0"/>
                <a:cs typeface="Arial" pitchFamily="34" charset="0"/>
              </a:rPr>
              <a:t>Accessed May 6, 2014. </a:t>
            </a:r>
            <a:r>
              <a:rPr lang="en-US" sz="700" kern="0" dirty="0" smtClean="0"/>
              <a:t>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21" name="TextBox 20"/>
          <p:cNvSpPr txBox="1"/>
          <p:nvPr/>
        </p:nvSpPr>
        <p:spPr>
          <a:xfrm>
            <a:off x="400051" y="2400300"/>
            <a:ext cx="1343024" cy="276999"/>
          </a:xfrm>
          <a:prstGeom prst="rect">
            <a:avLst/>
          </a:prstGeom>
          <a:solidFill>
            <a:srgbClr val="CCECFF"/>
          </a:solidFill>
          <a:ln w="12700">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pPr algn="ctr"/>
            <a:r>
              <a:rPr lang="en-US" b="1" dirty="0" smtClean="0"/>
              <a:t>Hearing</a:t>
            </a:r>
          </a:p>
        </p:txBody>
      </p:sp>
      <p:sp>
        <p:nvSpPr>
          <p:cNvPr id="22" name="TextBox 21"/>
          <p:cNvSpPr txBox="1"/>
          <p:nvPr/>
        </p:nvSpPr>
        <p:spPr>
          <a:xfrm>
            <a:off x="4305300" y="2400300"/>
            <a:ext cx="2314575" cy="276999"/>
          </a:xfrm>
          <a:prstGeom prst="rect">
            <a:avLst/>
          </a:prstGeom>
          <a:solidFill>
            <a:srgbClr val="CCECFF"/>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pPr algn="ctr"/>
            <a:r>
              <a:rPr lang="en-US" b="1" dirty="0" smtClean="0"/>
              <a:t>Evaluative Listening</a:t>
            </a:r>
          </a:p>
        </p:txBody>
      </p:sp>
      <p:sp>
        <p:nvSpPr>
          <p:cNvPr id="23" name="TextBox 22"/>
          <p:cNvSpPr txBox="1"/>
          <p:nvPr/>
        </p:nvSpPr>
        <p:spPr>
          <a:xfrm>
            <a:off x="6838950" y="2400300"/>
            <a:ext cx="1885950" cy="276999"/>
          </a:xfrm>
          <a:prstGeom prst="rect">
            <a:avLst/>
          </a:prstGeom>
          <a:solidFill>
            <a:srgbClr val="CCECFF"/>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pPr algn="ctr"/>
            <a:r>
              <a:rPr lang="en-US" b="1" dirty="0" smtClean="0"/>
              <a:t>Active Listening</a:t>
            </a:r>
          </a:p>
        </p:txBody>
      </p:sp>
      <p:sp>
        <p:nvSpPr>
          <p:cNvPr id="24" name="TextBox 23"/>
          <p:cNvSpPr txBox="1"/>
          <p:nvPr/>
        </p:nvSpPr>
        <p:spPr>
          <a:xfrm>
            <a:off x="1962151" y="2400300"/>
            <a:ext cx="2105024" cy="276999"/>
          </a:xfrm>
          <a:prstGeom prst="rect">
            <a:avLst/>
          </a:prstGeom>
          <a:solidFill>
            <a:srgbClr val="CCECFF"/>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pPr algn="ctr">
              <a:tabLst>
                <a:tab pos="114300" algn="l"/>
              </a:tabLst>
            </a:pPr>
            <a:r>
              <a:rPr lang="en-US" b="1" dirty="0" smtClean="0"/>
              <a:t>Passive Listening</a:t>
            </a:r>
          </a:p>
        </p:txBody>
      </p:sp>
      <p:sp>
        <p:nvSpPr>
          <p:cNvPr id="26" name="Rectangle 25"/>
          <p:cNvSpPr/>
          <p:nvPr/>
        </p:nvSpPr>
        <p:spPr bwMode="auto">
          <a:xfrm>
            <a:off x="270662" y="1543050"/>
            <a:ext cx="8606637" cy="457200"/>
          </a:xfrm>
          <a:prstGeom prst="rect">
            <a:avLst/>
          </a:prstGeom>
          <a:gradFill flip="none" rotWithShape="1">
            <a:gsLst>
              <a:gs pos="100000">
                <a:srgbClr val="FF0000"/>
              </a:gs>
              <a:gs pos="0">
                <a:srgbClr val="00B050"/>
              </a:gs>
              <a:gs pos="100000">
                <a:schemeClr val="accent1">
                  <a:tint val="23500"/>
                  <a:satMod val="160000"/>
                </a:schemeClr>
              </a:gs>
            </a:gsLst>
            <a:path path="circle">
              <a:fillToRect l="100000" t="100000"/>
            </a:path>
            <a:tileRect r="-100000" b="-100000"/>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371475" y="1628775"/>
            <a:ext cx="1333500" cy="276999"/>
          </a:xfrm>
          <a:prstGeom prst="rect">
            <a:avLst/>
          </a:prstGeom>
          <a:noFill/>
        </p:spPr>
        <p:txBody>
          <a:bodyPr wrap="square" lIns="0" tIns="0" rIns="0" bIns="0" rtlCol="0">
            <a:spAutoFit/>
          </a:bodyPr>
          <a:lstStyle/>
          <a:p>
            <a:r>
              <a:rPr lang="en-US" b="1" dirty="0" smtClean="0">
                <a:solidFill>
                  <a:schemeClr val="bg1"/>
                </a:solidFill>
              </a:rPr>
              <a:t>Ineffective</a:t>
            </a:r>
          </a:p>
        </p:txBody>
      </p:sp>
      <p:sp>
        <p:nvSpPr>
          <p:cNvPr id="20" name="TextBox 19"/>
          <p:cNvSpPr txBox="1"/>
          <p:nvPr/>
        </p:nvSpPr>
        <p:spPr>
          <a:xfrm>
            <a:off x="7800975" y="1647825"/>
            <a:ext cx="1000126" cy="276999"/>
          </a:xfrm>
          <a:prstGeom prst="rect">
            <a:avLst/>
          </a:prstGeom>
          <a:noFill/>
        </p:spPr>
        <p:txBody>
          <a:bodyPr wrap="square" lIns="0" tIns="0" rIns="0" bIns="0" rtlCol="0">
            <a:spAutoFit/>
          </a:bodyPr>
          <a:lstStyle/>
          <a:p>
            <a:pPr algn="ctr"/>
            <a:r>
              <a:rPr lang="en-US" b="1" dirty="0" smtClean="0">
                <a:solidFill>
                  <a:schemeClr val="bg1"/>
                </a:solidFill>
              </a:rPr>
              <a:t>Effective</a:t>
            </a:r>
          </a:p>
        </p:txBody>
      </p:sp>
      <p:sp>
        <p:nvSpPr>
          <p:cNvPr id="30" name="TextBox 29"/>
          <p:cNvSpPr txBox="1"/>
          <p:nvPr/>
        </p:nvSpPr>
        <p:spPr>
          <a:xfrm>
            <a:off x="342899" y="2743200"/>
            <a:ext cx="1514475" cy="2246769"/>
          </a:xfrm>
          <a:prstGeom prst="rect">
            <a:avLst/>
          </a:prstGeom>
          <a:noFill/>
        </p:spPr>
        <p:txBody>
          <a:bodyPr wrap="square" rtlCol="0">
            <a:spAutoFit/>
          </a:bodyPr>
          <a:lstStyle/>
          <a:p>
            <a:pPr marL="114300" indent="-114300">
              <a:buClr>
                <a:srgbClr val="0038A8"/>
              </a:buClr>
              <a:buFont typeface="Wingdings" pitchFamily="2" charset="2"/>
              <a:buChar char="§"/>
            </a:pPr>
            <a:r>
              <a:rPr lang="en-US" sz="1400" dirty="0" smtClean="0"/>
              <a:t>Ear perceives sound</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Passive</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Distracted</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Not focused on message</a:t>
            </a:r>
          </a:p>
          <a:p>
            <a:endParaRPr lang="en-US" sz="1400" dirty="0" smtClean="0"/>
          </a:p>
        </p:txBody>
      </p:sp>
      <p:sp>
        <p:nvSpPr>
          <p:cNvPr id="31" name="TextBox 30"/>
          <p:cNvSpPr txBox="1"/>
          <p:nvPr/>
        </p:nvSpPr>
        <p:spPr>
          <a:xfrm>
            <a:off x="1914525" y="2743200"/>
            <a:ext cx="2228850" cy="2246769"/>
          </a:xfrm>
          <a:prstGeom prst="rect">
            <a:avLst/>
          </a:prstGeom>
          <a:noFill/>
        </p:spPr>
        <p:txBody>
          <a:bodyPr wrap="square" rtlCol="0">
            <a:spAutoFit/>
          </a:bodyPr>
          <a:lstStyle/>
          <a:p>
            <a:pPr marL="114300" indent="-114300">
              <a:buClr>
                <a:srgbClr val="0038A8"/>
              </a:buClr>
              <a:buFont typeface="Wingdings" pitchFamily="2" charset="2"/>
              <a:buChar char="§"/>
            </a:pPr>
            <a:r>
              <a:rPr lang="en-US" sz="1400" dirty="0" smtClean="0"/>
              <a:t>Register words, but not meaning</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No verbal response</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Appear to pay attention</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Focused on “bottom-line” of message</a:t>
            </a:r>
          </a:p>
          <a:p>
            <a:endParaRPr lang="en-US" sz="1400" dirty="0" smtClean="0"/>
          </a:p>
        </p:txBody>
      </p:sp>
      <p:sp>
        <p:nvSpPr>
          <p:cNvPr id="32" name="TextBox 31"/>
          <p:cNvSpPr txBox="1"/>
          <p:nvPr/>
        </p:nvSpPr>
        <p:spPr>
          <a:xfrm>
            <a:off x="4295775" y="2743200"/>
            <a:ext cx="2228850" cy="2246769"/>
          </a:xfrm>
          <a:prstGeom prst="rect">
            <a:avLst/>
          </a:prstGeom>
          <a:noFill/>
        </p:spPr>
        <p:txBody>
          <a:bodyPr wrap="square" rtlCol="0">
            <a:spAutoFit/>
          </a:bodyPr>
          <a:lstStyle/>
          <a:p>
            <a:pPr marL="114300" indent="-114300">
              <a:buClr>
                <a:srgbClr val="0038A8"/>
              </a:buClr>
              <a:buFont typeface="Wingdings" pitchFamily="2" charset="2"/>
              <a:buChar char="§"/>
            </a:pPr>
            <a:r>
              <a:rPr lang="en-US" sz="1400" dirty="0" smtClean="0"/>
              <a:t>Listen to words, miss subtle non-verbal cues</a:t>
            </a:r>
          </a:p>
          <a:p>
            <a:pPr marL="114300" indent="-114300">
              <a:buClr>
                <a:srgbClr val="0038A8"/>
              </a:buClr>
              <a:buFont typeface="Wingdings" pitchFamily="2" charset="2"/>
              <a:buChar char="§"/>
            </a:pPr>
            <a:endParaRPr lang="en-US" sz="1400" dirty="0" smtClean="0"/>
          </a:p>
          <a:p>
            <a:pPr marL="114300" indent="-114300">
              <a:buClr>
                <a:srgbClr val="0038A8"/>
              </a:buClr>
              <a:buFont typeface="Wingdings" pitchFamily="2" charset="2"/>
              <a:buChar char="§"/>
            </a:pPr>
            <a:r>
              <a:rPr lang="en-US" sz="1400" dirty="0" smtClean="0"/>
              <a:t>Forms opinion first</a:t>
            </a:r>
          </a:p>
          <a:p>
            <a:pPr marL="114300" indent="-114300">
              <a:buClr>
                <a:srgbClr val="0038A8"/>
              </a:buClr>
              <a:buFont typeface="Wingdings" pitchFamily="2" charset="2"/>
              <a:buChar char="§"/>
            </a:pPr>
            <a:endParaRPr lang="en-US" sz="1400" dirty="0" smtClean="0"/>
          </a:p>
          <a:p>
            <a:pPr marL="114300" indent="-114300">
              <a:buClr>
                <a:srgbClr val="0038A8"/>
              </a:buClr>
              <a:buFont typeface="Wingdings" pitchFamily="2" charset="2"/>
              <a:buChar char="§"/>
            </a:pPr>
            <a:r>
              <a:rPr lang="en-US" sz="1400" dirty="0" smtClean="0"/>
              <a:t>Selective attention	</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Focused on data and words</a:t>
            </a:r>
          </a:p>
          <a:p>
            <a:endParaRPr lang="en-US" sz="1400" dirty="0" smtClean="0"/>
          </a:p>
        </p:txBody>
      </p:sp>
      <p:sp>
        <p:nvSpPr>
          <p:cNvPr id="33" name="TextBox 32"/>
          <p:cNvSpPr txBox="1"/>
          <p:nvPr/>
        </p:nvSpPr>
        <p:spPr>
          <a:xfrm>
            <a:off x="6743699" y="2733675"/>
            <a:ext cx="2124076" cy="2031325"/>
          </a:xfrm>
          <a:prstGeom prst="rect">
            <a:avLst/>
          </a:prstGeom>
          <a:noFill/>
        </p:spPr>
        <p:txBody>
          <a:bodyPr wrap="square" rtlCol="0">
            <a:spAutoFit/>
          </a:bodyPr>
          <a:lstStyle/>
          <a:p>
            <a:pPr marL="114300" indent="-114300">
              <a:buClr>
                <a:srgbClr val="0038A8"/>
              </a:buClr>
              <a:buFont typeface="Wingdings" pitchFamily="2" charset="2"/>
              <a:buChar char="§"/>
            </a:pPr>
            <a:r>
              <a:rPr lang="en-US" sz="1400" dirty="0" smtClean="0"/>
              <a:t>Listen with objective of understanding</a:t>
            </a:r>
          </a:p>
          <a:p>
            <a:pPr marL="114300" indent="-114300">
              <a:buClr>
                <a:srgbClr val="0038A8"/>
              </a:buClr>
              <a:buFont typeface="Wingdings" pitchFamily="2" charset="2"/>
              <a:buChar char="§"/>
            </a:pPr>
            <a:endParaRPr lang="en-US" sz="1400" dirty="0" smtClean="0"/>
          </a:p>
          <a:p>
            <a:pPr marL="114300" indent="-114300">
              <a:buClr>
                <a:srgbClr val="0038A8"/>
              </a:buClr>
              <a:buFont typeface="Wingdings" pitchFamily="2" charset="2"/>
              <a:buChar char="§"/>
            </a:pPr>
            <a:r>
              <a:rPr lang="en-US" sz="1400" dirty="0" smtClean="0"/>
              <a:t>Engaged and open</a:t>
            </a:r>
          </a:p>
          <a:p>
            <a:pPr marL="114300" indent="-114300">
              <a:buClr>
                <a:srgbClr val="0038A8"/>
              </a:buClr>
            </a:pPr>
            <a:endParaRPr lang="en-US" sz="1400" dirty="0" smtClean="0"/>
          </a:p>
          <a:p>
            <a:pPr marL="114300" indent="-114300">
              <a:buClr>
                <a:srgbClr val="0038A8"/>
              </a:buClr>
              <a:buFont typeface="Wingdings" pitchFamily="2" charset="2"/>
              <a:buChar char="§"/>
            </a:pPr>
            <a:r>
              <a:rPr lang="en-US" sz="1400" dirty="0" smtClean="0"/>
              <a:t>Attentive</a:t>
            </a:r>
          </a:p>
          <a:p>
            <a:pPr marL="114300" indent="-114300">
              <a:buClr>
                <a:srgbClr val="0038A8"/>
              </a:buClr>
              <a:buFont typeface="Wingdings" pitchFamily="2" charset="2"/>
              <a:buChar char="§"/>
            </a:pPr>
            <a:endParaRPr lang="en-US" sz="1400" dirty="0" smtClean="0"/>
          </a:p>
          <a:p>
            <a:pPr marL="114300" indent="-114300">
              <a:buClr>
                <a:srgbClr val="0038A8"/>
              </a:buClr>
              <a:buFont typeface="Wingdings" pitchFamily="2" charset="2"/>
              <a:buChar char="§"/>
            </a:pPr>
            <a:r>
              <a:rPr lang="en-US" sz="1400" dirty="0" smtClean="0"/>
              <a:t>Focused on entire message</a:t>
            </a:r>
          </a:p>
        </p:txBody>
      </p:sp>
      <p:sp>
        <p:nvSpPr>
          <p:cNvPr id="35" name="TextBox 34"/>
          <p:cNvSpPr txBox="1"/>
          <p:nvPr/>
        </p:nvSpPr>
        <p:spPr>
          <a:xfrm>
            <a:off x="1009650" y="5524500"/>
            <a:ext cx="6943725" cy="369332"/>
          </a:xfrm>
          <a:prstGeom prst="rect">
            <a:avLst/>
          </a:prstGeom>
          <a:solidFill>
            <a:srgbClr val="00B050"/>
          </a:solidFill>
          <a:ln>
            <a:solidFill>
              <a:schemeClr val="tx1">
                <a:lumMod val="50000"/>
                <a:lumOff val="50000"/>
              </a:schemeClr>
            </a:solidFill>
          </a:ln>
        </p:spPr>
        <p:txBody>
          <a:bodyPr wrap="square" rtlCol="0">
            <a:spAutoFit/>
          </a:bodyPr>
          <a:lstStyle/>
          <a:p>
            <a:r>
              <a:rPr lang="en-US" b="1" dirty="0" smtClean="0">
                <a:solidFill>
                  <a:schemeClr val="bg1"/>
                </a:solidFill>
              </a:rPr>
              <a:t>Active Listening:  Builds Rapport, Understanding and Trust</a:t>
            </a:r>
          </a:p>
        </p:txBody>
      </p:sp>
      <p:cxnSp>
        <p:nvCxnSpPr>
          <p:cNvPr id="34" name="Straight Connector 33"/>
          <p:cNvCxnSpPr/>
          <p:nvPr/>
        </p:nvCxnSpPr>
        <p:spPr bwMode="auto">
          <a:xfrm>
            <a:off x="1866900" y="2266950"/>
            <a:ext cx="0" cy="2790825"/>
          </a:xfrm>
          <a:prstGeom prst="line">
            <a:avLst/>
          </a:prstGeom>
          <a:solidFill>
            <a:schemeClr val="accent1"/>
          </a:solidFill>
          <a:ln w="9525" cap="flat" cmpd="sng" algn="ctr">
            <a:solidFill>
              <a:schemeClr val="bg1">
                <a:lumMod val="75000"/>
              </a:schemeClr>
            </a:solidFill>
            <a:prstDash val="solid"/>
            <a:round/>
            <a:headEnd type="none" w="sm" len="sm"/>
            <a:tailEnd type="none" w="sm" len="sm"/>
          </a:ln>
          <a:effectLst/>
        </p:spPr>
      </p:cxnSp>
      <p:cxnSp>
        <p:nvCxnSpPr>
          <p:cNvPr id="37" name="Straight Connector 36"/>
          <p:cNvCxnSpPr/>
          <p:nvPr/>
        </p:nvCxnSpPr>
        <p:spPr bwMode="auto">
          <a:xfrm>
            <a:off x="4191000" y="2266950"/>
            <a:ext cx="0" cy="2790825"/>
          </a:xfrm>
          <a:prstGeom prst="line">
            <a:avLst/>
          </a:prstGeom>
          <a:solidFill>
            <a:schemeClr val="accent1"/>
          </a:solidFill>
          <a:ln w="9525" cap="flat" cmpd="sng" algn="ctr">
            <a:solidFill>
              <a:schemeClr val="bg1">
                <a:lumMod val="75000"/>
              </a:schemeClr>
            </a:solidFill>
            <a:prstDash val="solid"/>
            <a:round/>
            <a:headEnd type="none" w="sm" len="sm"/>
            <a:tailEnd type="none" w="sm" len="sm"/>
          </a:ln>
          <a:effectLst/>
        </p:spPr>
      </p:cxnSp>
      <p:cxnSp>
        <p:nvCxnSpPr>
          <p:cNvPr id="38" name="Straight Connector 37"/>
          <p:cNvCxnSpPr/>
          <p:nvPr/>
        </p:nvCxnSpPr>
        <p:spPr bwMode="auto">
          <a:xfrm>
            <a:off x="6734175" y="2260772"/>
            <a:ext cx="0" cy="2790825"/>
          </a:xfrm>
          <a:prstGeom prst="line">
            <a:avLst/>
          </a:prstGeom>
          <a:solidFill>
            <a:schemeClr val="accent1"/>
          </a:solidFill>
          <a:ln w="9525" cap="flat" cmpd="sng" algn="ctr">
            <a:solidFill>
              <a:schemeClr val="bg1">
                <a:lumMod val="75000"/>
              </a:schemeClr>
            </a:solidFill>
            <a:prstDash val="solid"/>
            <a:round/>
            <a:headEnd type="none" w="sm" len="sm"/>
            <a:tailEnd type="none" w="sm" len="sm"/>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22" presetClass="entr" presetSubtype="8"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1" grpId="0" animBg="1"/>
      <p:bldP spid="22" grpId="0" animBg="1"/>
      <p:bldP spid="23" grpId="0" animBg="1"/>
      <p:bldP spid="24" grpId="0" animBg="1"/>
      <p:bldP spid="26" grpId="0" animBg="1"/>
      <p:bldP spid="19" grpId="0"/>
      <p:bldP spid="20" grpId="0"/>
      <p:bldP spid="30" grpId="0"/>
      <p:bldP spid="31" grpId="0"/>
      <p:bldP spid="32" grpId="0"/>
      <p:bldP spid="33" grpId="0"/>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19</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Active Listening Foundation:  Five Listening Types</a:t>
            </a:r>
            <a:br>
              <a:rPr lang="en-US" dirty="0" smtClean="0"/>
            </a:br>
            <a:endParaRPr lang="en-US" dirty="0"/>
          </a:p>
        </p:txBody>
      </p:sp>
      <p:sp>
        <p:nvSpPr>
          <p:cNvPr id="29" name="TextBox 28"/>
          <p:cNvSpPr txBox="1"/>
          <p:nvPr/>
        </p:nvSpPr>
        <p:spPr>
          <a:xfrm>
            <a:off x="228600" y="6298509"/>
            <a:ext cx="8686800" cy="215444"/>
          </a:xfrm>
          <a:prstGeom prst="rect">
            <a:avLst/>
          </a:prstGeom>
          <a:noFill/>
        </p:spPr>
        <p:txBody>
          <a:bodyPr wrap="square" rtlCol="0">
            <a:spAutoFit/>
          </a:bodyPr>
          <a:lstStyle/>
          <a:p>
            <a:r>
              <a:rPr lang="en-US" sz="600" baseline="50000" dirty="0" smtClean="0"/>
              <a:t>6</a:t>
            </a:r>
            <a:r>
              <a:rPr lang="en-US" sz="800" dirty="0" smtClean="0"/>
              <a:t> </a:t>
            </a:r>
            <a:r>
              <a:rPr lang="en-US" sz="700" dirty="0" err="1" smtClean="0"/>
              <a:t>Skillport</a:t>
            </a:r>
            <a:r>
              <a:rPr lang="en-US" sz="700" dirty="0" smtClean="0"/>
              <a:t>. (2012). </a:t>
            </a:r>
            <a:r>
              <a:rPr lang="en-US" sz="700" i="1" dirty="0" smtClean="0"/>
              <a:t>Value and Challenge of Effective Listening</a:t>
            </a:r>
            <a:r>
              <a:rPr lang="en-US" sz="700" dirty="0" smtClean="0"/>
              <a:t>. Interpersonal Communication: Listening Essentials. ID: blccomm_21_a03_bs_enus.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r>
              <a:rPr lang="en-US" sz="700" dirty="0" smtClean="0">
                <a:latin typeface="Arial" pitchFamily="34" charset="0"/>
                <a:cs typeface="Arial" pitchFamily="34" charset="0"/>
              </a:rPr>
              <a:t>.</a:t>
            </a:r>
            <a:endParaRPr lang="en-US" sz="700" dirty="0" smtClean="0"/>
          </a:p>
        </p:txBody>
      </p:sp>
      <p:sp>
        <p:nvSpPr>
          <p:cNvPr id="13" name="TextBox 12"/>
          <p:cNvSpPr txBox="1"/>
          <p:nvPr/>
        </p:nvSpPr>
        <p:spPr>
          <a:xfrm>
            <a:off x="2276473" y="4290625"/>
            <a:ext cx="6675120" cy="830997"/>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spAutoFit/>
          </a:bodyPr>
          <a:lstStyle/>
          <a:p>
            <a:r>
              <a:rPr lang="en-US" sz="1400" b="1" dirty="0" smtClean="0"/>
              <a:t>Listening to understand or learn</a:t>
            </a:r>
            <a:r>
              <a:rPr lang="en-US" sz="1400" dirty="0" smtClean="0"/>
              <a:t>. You listen to gain important information that you need to fulfill your own goals. For example, weather or traffic reports, instructions, or briefings.</a:t>
            </a:r>
            <a:endParaRPr lang="en-US" sz="1400" b="1" dirty="0" smtClean="0"/>
          </a:p>
        </p:txBody>
      </p:sp>
      <p:grpSp>
        <p:nvGrpSpPr>
          <p:cNvPr id="2" name="Group 25"/>
          <p:cNvGrpSpPr/>
          <p:nvPr/>
        </p:nvGrpSpPr>
        <p:grpSpPr>
          <a:xfrm>
            <a:off x="276225" y="4328034"/>
            <a:ext cx="1905000" cy="800100"/>
            <a:chOff x="314325" y="1290748"/>
            <a:chExt cx="1905000" cy="800100"/>
          </a:xfrm>
        </p:grpSpPr>
        <p:sp>
          <p:nvSpPr>
            <p:cNvPr id="15" name="Rounded Rectangle 14"/>
            <p:cNvSpPr/>
            <p:nvPr/>
          </p:nvSpPr>
          <p:spPr bwMode="auto">
            <a:xfrm>
              <a:off x="314325" y="1290748"/>
              <a:ext cx="1905000"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TextBox 15"/>
            <p:cNvSpPr txBox="1"/>
            <p:nvPr/>
          </p:nvSpPr>
          <p:spPr>
            <a:xfrm>
              <a:off x="581026" y="1509823"/>
              <a:ext cx="1333500" cy="276999"/>
            </a:xfrm>
            <a:prstGeom prst="rect">
              <a:avLst/>
            </a:prstGeom>
            <a:noFill/>
          </p:spPr>
          <p:txBody>
            <a:bodyPr wrap="square" lIns="0" tIns="0" rIns="0" bIns="0" rtlCol="0">
              <a:spAutoFit/>
            </a:bodyPr>
            <a:lstStyle/>
            <a:p>
              <a:r>
                <a:rPr lang="en-US" b="1" dirty="0" smtClean="0">
                  <a:solidFill>
                    <a:schemeClr val="bg1"/>
                  </a:solidFill>
                </a:rPr>
                <a:t>Informative</a:t>
              </a:r>
            </a:p>
          </p:txBody>
        </p:sp>
      </p:grpSp>
      <p:sp>
        <p:nvSpPr>
          <p:cNvPr id="22" name="TextBox 21"/>
          <p:cNvSpPr txBox="1"/>
          <p:nvPr/>
        </p:nvSpPr>
        <p:spPr>
          <a:xfrm>
            <a:off x="2276473" y="3331075"/>
            <a:ext cx="6675120" cy="830997"/>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spAutoFit/>
          </a:bodyPr>
          <a:lstStyle/>
          <a:p>
            <a:r>
              <a:rPr lang="en-US" sz="1400" b="1" dirty="0" smtClean="0"/>
              <a:t>Listening for more than just facts. </a:t>
            </a:r>
            <a:r>
              <a:rPr lang="en-US" sz="1400" dirty="0" smtClean="0"/>
              <a:t>You also want to "hear" the speaker's underlying motives, intentions, or emotions. Be sensitive to the nuances in the speaker's message.</a:t>
            </a:r>
            <a:endParaRPr lang="en-US" sz="1400" b="1" dirty="0" smtClean="0"/>
          </a:p>
        </p:txBody>
      </p:sp>
      <p:grpSp>
        <p:nvGrpSpPr>
          <p:cNvPr id="3" name="Group 27"/>
          <p:cNvGrpSpPr/>
          <p:nvPr/>
        </p:nvGrpSpPr>
        <p:grpSpPr>
          <a:xfrm>
            <a:off x="276225" y="3360055"/>
            <a:ext cx="1901952" cy="800100"/>
            <a:chOff x="342900" y="2324211"/>
            <a:chExt cx="1901952" cy="800100"/>
          </a:xfrm>
        </p:grpSpPr>
        <p:sp>
          <p:nvSpPr>
            <p:cNvPr id="24" name="Rounded Rectangle 23"/>
            <p:cNvSpPr/>
            <p:nvPr/>
          </p:nvSpPr>
          <p:spPr bwMode="auto">
            <a:xfrm>
              <a:off x="342900" y="2324211"/>
              <a:ext cx="1901952"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TextBox 24"/>
            <p:cNvSpPr txBox="1"/>
            <p:nvPr/>
          </p:nvSpPr>
          <p:spPr>
            <a:xfrm>
              <a:off x="485774" y="2548048"/>
              <a:ext cx="1676401" cy="276999"/>
            </a:xfrm>
            <a:prstGeom prst="rect">
              <a:avLst/>
            </a:prstGeom>
            <a:noFill/>
          </p:spPr>
          <p:txBody>
            <a:bodyPr wrap="square" lIns="0" tIns="0" rIns="0" bIns="0" rtlCol="0">
              <a:spAutoFit/>
            </a:bodyPr>
            <a:lstStyle/>
            <a:p>
              <a:r>
                <a:rPr lang="en-US" b="1" dirty="0" smtClean="0">
                  <a:solidFill>
                    <a:schemeClr val="bg1"/>
                  </a:solidFill>
                </a:rPr>
                <a:t>Discriminative</a:t>
              </a:r>
            </a:p>
          </p:txBody>
        </p:sp>
      </p:grpSp>
      <p:sp>
        <p:nvSpPr>
          <p:cNvPr id="27" name="TextBox 26"/>
          <p:cNvSpPr txBox="1"/>
          <p:nvPr/>
        </p:nvSpPr>
        <p:spPr>
          <a:xfrm>
            <a:off x="2276471" y="2364225"/>
            <a:ext cx="6675120" cy="830997"/>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spAutoFit/>
          </a:bodyPr>
          <a:lstStyle/>
          <a:p>
            <a:r>
              <a:rPr lang="en-US" sz="1400" b="1" dirty="0" smtClean="0"/>
              <a:t>Listening to others explanations, arguments, debates, etc. </a:t>
            </a:r>
            <a:r>
              <a:rPr lang="en-US" sz="1400" dirty="0" smtClean="0"/>
              <a:t>You listen to people's arguments, debates, explanations, or excuses so that you can judge these yourself.</a:t>
            </a:r>
          </a:p>
        </p:txBody>
      </p:sp>
      <p:grpSp>
        <p:nvGrpSpPr>
          <p:cNvPr id="5" name="Group 31"/>
          <p:cNvGrpSpPr/>
          <p:nvPr/>
        </p:nvGrpSpPr>
        <p:grpSpPr>
          <a:xfrm>
            <a:off x="276225" y="2392076"/>
            <a:ext cx="1901952" cy="800100"/>
            <a:chOff x="323849" y="3262424"/>
            <a:chExt cx="1901952" cy="800100"/>
          </a:xfrm>
        </p:grpSpPr>
        <p:sp>
          <p:nvSpPr>
            <p:cNvPr id="30" name="Rounded Rectangle 29"/>
            <p:cNvSpPr/>
            <p:nvPr/>
          </p:nvSpPr>
          <p:spPr bwMode="auto">
            <a:xfrm>
              <a:off x="323849" y="3262424"/>
              <a:ext cx="1901952"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TextBox 30"/>
            <p:cNvSpPr txBox="1"/>
            <p:nvPr/>
          </p:nvSpPr>
          <p:spPr>
            <a:xfrm>
              <a:off x="838200" y="3500548"/>
              <a:ext cx="923925" cy="276999"/>
            </a:xfrm>
            <a:prstGeom prst="rect">
              <a:avLst/>
            </a:prstGeom>
            <a:noFill/>
          </p:spPr>
          <p:txBody>
            <a:bodyPr wrap="square" lIns="0" tIns="0" rIns="0" bIns="0" rtlCol="0">
              <a:spAutoFit/>
            </a:bodyPr>
            <a:lstStyle/>
            <a:p>
              <a:r>
                <a:rPr lang="en-US" b="1" dirty="0" smtClean="0">
                  <a:solidFill>
                    <a:schemeClr val="bg1"/>
                  </a:solidFill>
                </a:rPr>
                <a:t>Critical</a:t>
              </a:r>
            </a:p>
          </p:txBody>
        </p:sp>
      </p:grpSp>
      <p:sp>
        <p:nvSpPr>
          <p:cNvPr id="33" name="TextBox 32"/>
          <p:cNvSpPr txBox="1"/>
          <p:nvPr/>
        </p:nvSpPr>
        <p:spPr>
          <a:xfrm>
            <a:off x="2276473" y="5278875"/>
            <a:ext cx="6675120" cy="830997"/>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spAutoFit/>
          </a:bodyPr>
          <a:lstStyle/>
          <a:p>
            <a:r>
              <a:rPr lang="en-US" sz="1400" b="1" dirty="0" smtClean="0"/>
              <a:t>Listening to friends, family, colleagues, etc. </a:t>
            </a:r>
            <a:r>
              <a:rPr lang="en-US" sz="1400" dirty="0" smtClean="0"/>
              <a:t>to show you care about them and to take part in their lives. You do this because others need to talk and may need your advice or opinion.</a:t>
            </a:r>
            <a:endParaRPr lang="en-US" sz="1400" b="1" dirty="0" smtClean="0"/>
          </a:p>
        </p:txBody>
      </p:sp>
      <p:grpSp>
        <p:nvGrpSpPr>
          <p:cNvPr id="6" name="Group 33"/>
          <p:cNvGrpSpPr/>
          <p:nvPr/>
        </p:nvGrpSpPr>
        <p:grpSpPr>
          <a:xfrm>
            <a:off x="276225" y="5296012"/>
            <a:ext cx="1901952" cy="800100"/>
            <a:chOff x="361949" y="4248262"/>
            <a:chExt cx="1901952" cy="800100"/>
          </a:xfrm>
        </p:grpSpPr>
        <p:sp>
          <p:nvSpPr>
            <p:cNvPr id="35" name="Rounded Rectangle 34"/>
            <p:cNvSpPr/>
            <p:nvPr/>
          </p:nvSpPr>
          <p:spPr bwMode="auto">
            <a:xfrm>
              <a:off x="361949" y="4248262"/>
              <a:ext cx="1901952"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TextBox 35"/>
            <p:cNvSpPr txBox="1"/>
            <p:nvPr/>
          </p:nvSpPr>
          <p:spPr>
            <a:xfrm>
              <a:off x="561975" y="4491148"/>
              <a:ext cx="1457325" cy="276999"/>
            </a:xfrm>
            <a:prstGeom prst="rect">
              <a:avLst/>
            </a:prstGeom>
            <a:noFill/>
          </p:spPr>
          <p:txBody>
            <a:bodyPr wrap="square" lIns="0" tIns="0" rIns="0" bIns="0" rtlCol="0">
              <a:spAutoFit/>
            </a:bodyPr>
            <a:lstStyle/>
            <a:p>
              <a:r>
                <a:rPr lang="en-US" b="1" dirty="0" smtClean="0">
                  <a:solidFill>
                    <a:schemeClr val="bg1"/>
                  </a:solidFill>
                </a:rPr>
                <a:t>Relationship</a:t>
              </a:r>
            </a:p>
          </p:txBody>
        </p:sp>
      </p:grpSp>
      <p:sp>
        <p:nvSpPr>
          <p:cNvPr id="38" name="TextBox 37"/>
          <p:cNvSpPr txBox="1"/>
          <p:nvPr/>
        </p:nvSpPr>
        <p:spPr>
          <a:xfrm>
            <a:off x="2276472" y="1368925"/>
            <a:ext cx="6677523" cy="830997"/>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spAutoFit/>
          </a:bodyPr>
          <a:lstStyle/>
          <a:p>
            <a:r>
              <a:rPr lang="en-US" sz="1400" b="1" dirty="0" smtClean="0"/>
              <a:t>Listening to someone because of who they are. </a:t>
            </a:r>
            <a:r>
              <a:rPr lang="en-US" sz="1400" dirty="0" smtClean="0"/>
              <a:t>You may do this if the speaker is someone you respect or admire, someone who inspires you, or someone you find comforting to listen to.</a:t>
            </a:r>
          </a:p>
        </p:txBody>
      </p:sp>
      <p:grpSp>
        <p:nvGrpSpPr>
          <p:cNvPr id="8" name="Group 36"/>
          <p:cNvGrpSpPr/>
          <p:nvPr/>
        </p:nvGrpSpPr>
        <p:grpSpPr>
          <a:xfrm>
            <a:off x="276225" y="1424098"/>
            <a:ext cx="1901952" cy="800100"/>
            <a:chOff x="361950" y="5234098"/>
            <a:chExt cx="1901952" cy="800100"/>
          </a:xfrm>
        </p:grpSpPr>
        <p:sp>
          <p:nvSpPr>
            <p:cNvPr id="40" name="Rounded Rectangle 39"/>
            <p:cNvSpPr/>
            <p:nvPr/>
          </p:nvSpPr>
          <p:spPr bwMode="auto">
            <a:xfrm>
              <a:off x="361950" y="5234098"/>
              <a:ext cx="1901952"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590550" y="5472223"/>
              <a:ext cx="1457325" cy="276999"/>
            </a:xfrm>
            <a:prstGeom prst="rect">
              <a:avLst/>
            </a:prstGeom>
            <a:noFill/>
          </p:spPr>
          <p:txBody>
            <a:bodyPr wrap="square" lIns="0" tIns="0" rIns="0" bIns="0" rtlCol="0">
              <a:spAutoFit/>
            </a:bodyPr>
            <a:lstStyle/>
            <a:p>
              <a:r>
                <a:rPr lang="en-US" b="1" dirty="0" smtClean="0">
                  <a:solidFill>
                    <a:schemeClr val="bg1"/>
                  </a:solidFill>
                </a:rPr>
                <a:t>Appreciative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7" grpId="0" animBg="1"/>
      <p:bldP spid="33"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a:t>
            </a:fld>
            <a:endParaRPr lang="en-US" kern="0" dirty="0">
              <a:solidFill>
                <a:sysClr val="windowText" lastClr="000000"/>
              </a:solidFill>
            </a:endParaRPr>
          </a:p>
        </p:txBody>
      </p:sp>
      <p:sp>
        <p:nvSpPr>
          <p:cNvPr id="7" name="Title 1"/>
          <p:cNvSpPr>
            <a:spLocks noGrp="1"/>
          </p:cNvSpPr>
          <p:nvPr>
            <p:ph type="title"/>
          </p:nvPr>
        </p:nvSpPr>
        <p:spPr/>
        <p:txBody>
          <a:bodyPr>
            <a:normAutofit/>
          </a:bodyPr>
          <a:lstStyle/>
          <a:p>
            <a:r>
              <a:rPr lang="en-US" dirty="0" smtClean="0"/>
              <a:t>	Active Listening</a:t>
            </a:r>
            <a:endParaRPr lang="en-US" dirty="0"/>
          </a:p>
        </p:txBody>
      </p:sp>
      <p:sp>
        <p:nvSpPr>
          <p:cNvPr id="6" name="Content Placeholder 2"/>
          <p:cNvSpPr>
            <a:spLocks noGrp="1"/>
          </p:cNvSpPr>
          <p:nvPr>
            <p:ph type="body" sz="quarter" idx="11"/>
          </p:nvPr>
        </p:nvSpPr>
        <p:spPr>
          <a:xfrm>
            <a:off x="228600" y="1417320"/>
            <a:ext cx="8610600" cy="1859280"/>
          </a:xfrm>
        </p:spPr>
        <p:txBody>
          <a:bodyPr lIns="91440" tIns="45720" rIns="0" bIns="45720">
            <a:noAutofit/>
          </a:bodyPr>
          <a:lstStyle/>
          <a:p>
            <a:pPr marL="2511425">
              <a:lnSpc>
                <a:spcPct val="200000"/>
              </a:lnSpc>
              <a:buClr>
                <a:srgbClr val="0038A8"/>
              </a:buClr>
              <a:buFont typeface="Wingdings" pitchFamily="2" charset="2"/>
              <a:buChar char="§"/>
            </a:pPr>
            <a:r>
              <a:rPr lang="en-US" sz="2000" dirty="0" smtClean="0">
                <a:hlinkClick r:id="" action="ppaction://customshow?id=0"/>
              </a:rPr>
              <a:t>Instructor Led </a:t>
            </a:r>
            <a:r>
              <a:rPr lang="en-US" sz="1400" dirty="0" smtClean="0"/>
              <a:t>(~4 hours)</a:t>
            </a:r>
            <a:endParaRPr lang="en-US" sz="2000" dirty="0" smtClean="0"/>
          </a:p>
          <a:p>
            <a:pPr marL="2511425">
              <a:lnSpc>
                <a:spcPct val="200000"/>
              </a:lnSpc>
              <a:buClr>
                <a:srgbClr val="0038A8"/>
              </a:buClr>
              <a:buFont typeface="Wingdings" pitchFamily="2" charset="2"/>
              <a:buChar char="§"/>
            </a:pPr>
            <a:r>
              <a:rPr lang="en-US" sz="2000" dirty="0" smtClean="0">
                <a:ea typeface="+mn-ea"/>
                <a:cs typeface="+mn-cs"/>
                <a:hlinkClick r:id="" action="ppaction://customshow?id=1"/>
              </a:rPr>
              <a:t>Leader Led </a:t>
            </a:r>
            <a:r>
              <a:rPr lang="en-US" sz="1400" dirty="0" smtClean="0"/>
              <a:t>(6 sessions, ~10-15 minutes each</a:t>
            </a:r>
            <a:r>
              <a:rPr lang="en-US" sz="1400" dirty="0" smtClean="0">
                <a:ea typeface="+mn-ea"/>
                <a:cs typeface="+mn-cs"/>
              </a:rPr>
              <a:t>)</a:t>
            </a:r>
          </a:p>
          <a:p>
            <a:pPr marL="2511425">
              <a:lnSpc>
                <a:spcPct val="200000"/>
              </a:lnSpc>
              <a:buClr>
                <a:srgbClr val="0038A8"/>
              </a:buClr>
              <a:buFont typeface="Wingdings" pitchFamily="2" charset="2"/>
              <a:buChar char="§"/>
            </a:pPr>
            <a:r>
              <a:rPr lang="en-US" sz="2000" dirty="0" smtClean="0"/>
              <a:t>Self-Paced </a:t>
            </a:r>
            <a:r>
              <a:rPr lang="en-US" sz="1400" dirty="0" smtClean="0"/>
              <a:t>(use either Instructor or Leader Led)</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20</a:t>
            </a:fld>
            <a:endParaRPr lang="en-US" kern="0">
              <a:solidFill>
                <a:sysClr val="windowText" lastClr="000000"/>
              </a:solidFill>
            </a:endParaRPr>
          </a:p>
        </p:txBody>
      </p:sp>
      <p:sp>
        <p:nvSpPr>
          <p:cNvPr id="12" name="Title 3"/>
          <p:cNvSpPr>
            <a:spLocks noGrp="1"/>
          </p:cNvSpPr>
          <p:nvPr>
            <p:ph type="title"/>
          </p:nvPr>
        </p:nvSpPr>
        <p:spPr/>
        <p:txBody>
          <a:bodyPr anchor="t" anchorCtr="0"/>
          <a:lstStyle/>
          <a:p>
            <a:r>
              <a:rPr lang="en-US" sz="2400" dirty="0" smtClean="0"/>
              <a:t>	</a:t>
            </a:r>
            <a:r>
              <a:rPr lang="en-US" dirty="0" smtClean="0"/>
              <a:t>Active Listening Foundation</a:t>
            </a:r>
            <a:r>
              <a:rPr lang="en-US" sz="2400" dirty="0" smtClean="0"/>
              <a:t>:  </a:t>
            </a:r>
            <a:r>
              <a:rPr lang="en-US" dirty="0" smtClean="0"/>
              <a:t>Video</a:t>
            </a:r>
            <a:endParaRPr lang="en-US" sz="2400" dirty="0"/>
          </a:p>
        </p:txBody>
      </p:sp>
      <p:sp>
        <p:nvSpPr>
          <p:cNvPr id="9" name="Content Placeholder 2"/>
          <p:cNvSpPr txBox="1">
            <a:spLocks/>
          </p:cNvSpPr>
          <p:nvPr/>
        </p:nvSpPr>
        <p:spPr bwMode="auto">
          <a:xfrm>
            <a:off x="228599" y="1325880"/>
            <a:ext cx="8658225" cy="7017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marR="0" lvl="1" indent="0" algn="l" defTabSz="914400" rtl="0" eaLnBrk="1" fontAlgn="base" latinLnBrk="0" hangingPunct="1">
              <a:lnSpc>
                <a:spcPct val="100000"/>
              </a:lnSpc>
              <a:spcBef>
                <a:spcPct val="20000"/>
              </a:spcBef>
              <a:spcAft>
                <a:spcPct val="0"/>
              </a:spcAft>
              <a:buClr>
                <a:schemeClr val="hlink"/>
              </a:buClr>
              <a:buSzTx/>
              <a:buFont typeface="Arial" charset="0"/>
              <a:buNone/>
              <a:tabLst/>
              <a:defRPr/>
            </a:pPr>
            <a:r>
              <a:rPr kumimoji="0" lang="en-US" sz="1800" b="1" i="0" u="none" strike="noStrike" kern="0" cap="none" spc="0" normalizeH="0" baseline="0" noProof="0" dirty="0" smtClean="0">
                <a:ln>
                  <a:noFill/>
                </a:ln>
                <a:solidFill>
                  <a:schemeClr val="tx1"/>
                </a:solidFill>
                <a:effectLst/>
                <a:uLnTx/>
                <a:uFillTx/>
                <a:latin typeface="+mn-lt"/>
                <a:ea typeface="+mn-ea"/>
                <a:cs typeface="+mn-cs"/>
              </a:rPr>
              <a:t>Video: </a:t>
            </a:r>
            <a:r>
              <a:rPr kumimoji="0" lang="en-US" sz="1800" i="0" u="none" strike="noStrike" kern="0" cap="none" spc="0" normalizeH="0" baseline="0" noProof="0" dirty="0" smtClean="0">
                <a:ln>
                  <a:noFill/>
                </a:ln>
                <a:solidFill>
                  <a:schemeClr val="tx1"/>
                </a:solidFill>
                <a:effectLst/>
                <a:uLnTx/>
                <a:uFillTx/>
                <a:latin typeface="+mn-lt"/>
                <a:ea typeface="+mn-ea"/>
                <a:cs typeface="+mn-cs"/>
                <a:hlinkClick r:id="rId3"/>
              </a:rPr>
              <a:t>Communication</a:t>
            </a:r>
            <a:r>
              <a:rPr kumimoji="0" lang="en-US" sz="1800" i="0" u="none" strike="noStrike" kern="0" cap="none" spc="0" normalizeH="0" noProof="0" dirty="0" smtClean="0">
                <a:ln>
                  <a:noFill/>
                </a:ln>
                <a:solidFill>
                  <a:schemeClr val="tx1"/>
                </a:solidFill>
                <a:effectLst/>
                <a:uLnTx/>
                <a:uFillTx/>
                <a:latin typeface="+mn-lt"/>
                <a:ea typeface="+mn-ea"/>
                <a:cs typeface="+mn-cs"/>
                <a:hlinkClick r:id="rId3"/>
              </a:rPr>
              <a:t> is a Two-Way process</a:t>
            </a:r>
            <a:r>
              <a:rPr kumimoji="0" lang="en-US" sz="1800" i="0" u="none" strike="noStrike" kern="0" cap="none" spc="0" normalizeH="0" noProof="0" dirty="0" smtClean="0">
                <a:ln>
                  <a:noFill/>
                </a:ln>
                <a:solidFill>
                  <a:schemeClr val="tx1"/>
                </a:solidFill>
                <a:effectLst/>
                <a:uLnTx/>
                <a:uFillTx/>
                <a:latin typeface="+mn-lt"/>
                <a:ea typeface="+mn-ea"/>
                <a:cs typeface="+mn-cs"/>
              </a:rPr>
              <a:t>, Michael Shanahan, 2 minutes</a:t>
            </a:r>
            <a:endParaRPr kumimoji="0" lang="en-US" sz="1800" i="0" u="none" strike="noStrike" kern="0" cap="none" spc="0" normalizeH="0" baseline="30000" noProof="0" dirty="0" smtClean="0">
              <a:ln>
                <a:noFill/>
              </a:ln>
              <a:solidFill>
                <a:schemeClr val="tx1"/>
              </a:solidFill>
              <a:effectLst/>
              <a:uLnTx/>
              <a:uFillTx/>
              <a:latin typeface="+mn-lt"/>
              <a:ea typeface="+mn-ea"/>
              <a:cs typeface="+mn-cs"/>
            </a:endParaRPr>
          </a:p>
          <a:p>
            <a:pPr marL="0" marR="0" lvl="1" indent="0" algn="l" defTabSz="914400" rtl="0" eaLnBrk="1" fontAlgn="base" latinLnBrk="0" hangingPunct="1">
              <a:lnSpc>
                <a:spcPct val="100000"/>
              </a:lnSpc>
              <a:spcBef>
                <a:spcPct val="20000"/>
              </a:spcBef>
              <a:spcAft>
                <a:spcPct val="0"/>
              </a:spcAft>
              <a:buClr>
                <a:schemeClr val="hlink"/>
              </a:buClr>
              <a:buSzTx/>
              <a:buFont typeface="Arial" charset="0"/>
              <a:buNone/>
              <a:tabLst/>
              <a:defRPr/>
            </a:pPr>
            <a:endParaRPr kumimoji="0" lang="en-US" sz="1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TextBox 9"/>
          <p:cNvSpPr txBox="1"/>
          <p:nvPr/>
        </p:nvSpPr>
        <p:spPr>
          <a:xfrm>
            <a:off x="228600" y="3970258"/>
            <a:ext cx="8686800" cy="723275"/>
          </a:xfrm>
          <a:prstGeom prst="rect">
            <a:avLst/>
          </a:prstGeom>
          <a:noFill/>
        </p:spPr>
        <p:txBody>
          <a:bodyPr wrap="square" rtlCol="0">
            <a:spAutoFit/>
          </a:bodyPr>
          <a:lstStyle/>
          <a:p>
            <a:r>
              <a:rPr lang="en-US" b="1" dirty="0" smtClean="0"/>
              <a:t>Discussion questions:</a:t>
            </a:r>
          </a:p>
          <a:p>
            <a:pPr marL="688975" indent="-233363">
              <a:spcBef>
                <a:spcPts val="600"/>
              </a:spcBef>
              <a:buClr>
                <a:srgbClr val="0038A8"/>
              </a:buClr>
              <a:buFont typeface="Wingdings" pitchFamily="2" charset="2"/>
              <a:buChar char="§"/>
            </a:pPr>
            <a:r>
              <a:rPr lang="en-US" dirty="0" smtClean="0"/>
              <a:t>What are the key messages in this video?</a:t>
            </a:r>
          </a:p>
        </p:txBody>
      </p:sp>
      <p:sp>
        <p:nvSpPr>
          <p:cNvPr id="8" name="TextBox 7"/>
          <p:cNvSpPr txBox="1"/>
          <p:nvPr/>
        </p:nvSpPr>
        <p:spPr>
          <a:xfrm>
            <a:off x="210527" y="6307999"/>
            <a:ext cx="8602898" cy="200055"/>
          </a:xfrm>
          <a:prstGeom prst="rect">
            <a:avLst/>
          </a:prstGeom>
          <a:noFill/>
        </p:spPr>
        <p:txBody>
          <a:bodyPr wrap="square" rtlCol="0">
            <a:spAutoFit/>
          </a:bodyPr>
          <a:lstStyle/>
          <a:p>
            <a:r>
              <a:rPr lang="en-US" sz="600" baseline="50000" dirty="0" smtClean="0"/>
              <a:t>7</a:t>
            </a:r>
            <a:r>
              <a:rPr lang="en-US" sz="700" dirty="0" smtClean="0"/>
              <a:t>SkillSoft (2012) </a:t>
            </a:r>
            <a:r>
              <a:rPr lang="en-US" sz="700" i="1" dirty="0" smtClean="0"/>
              <a:t>Communication is a Two-Way Process</a:t>
            </a:r>
            <a:r>
              <a:rPr lang="en-US" sz="700" dirty="0" smtClean="0"/>
              <a:t>. Online video clip. Skillport. Web. </a:t>
            </a:r>
            <a:r>
              <a:rPr lang="en-US" sz="700" dirty="0" smtClean="0">
                <a:latin typeface="Arial" pitchFamily="34" charset="0"/>
                <a:cs typeface="Arial" pitchFamily="34" charset="0"/>
              </a:rPr>
              <a:t>Accessed April 28, 2014.  </a:t>
            </a:r>
            <a:r>
              <a:rPr lang="en-US" sz="700" dirty="0" smtClean="0"/>
              <a:t>(</a:t>
            </a:r>
            <a:r>
              <a:rPr lang="en-US" sz="700" u="sng" dirty="0" smtClean="0">
                <a:hlinkClick r:id="rId4"/>
              </a:rPr>
              <a:t>https://boeing.skillport.com/</a:t>
            </a:r>
            <a:r>
              <a:rPr lang="en-US" sz="700" u="sng" dirty="0" smtClean="0"/>
              <a:t>)</a:t>
            </a:r>
            <a:endParaRPr lang="en-US" sz="7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21</a:t>
            </a:fld>
            <a:endParaRPr lang="en-US" kern="0">
              <a:solidFill>
                <a:sysClr val="windowText" lastClr="000000"/>
              </a:solidFill>
            </a:endParaRPr>
          </a:p>
        </p:txBody>
      </p:sp>
      <p:sp>
        <p:nvSpPr>
          <p:cNvPr id="6" name="Title 4"/>
          <p:cNvSpPr>
            <a:spLocks noGrp="1"/>
          </p:cNvSpPr>
          <p:nvPr>
            <p:ph type="title"/>
          </p:nvPr>
        </p:nvSpPr>
        <p:spPr/>
        <p:txBody>
          <a:bodyPr/>
          <a:lstStyle/>
          <a:p>
            <a:r>
              <a:rPr lang="en-US" dirty="0" smtClean="0"/>
              <a:t>	Active Listening Foundation:  What did You Learn?</a:t>
            </a:r>
            <a:br>
              <a:rPr lang="en-US" dirty="0" smtClean="0"/>
            </a:b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22</a:t>
            </a:fld>
            <a:endParaRPr lang="en-US" kern="0" dirty="0">
              <a:solidFill>
                <a:sysClr val="windowText" lastClr="000000"/>
              </a:solidFill>
            </a:endParaRPr>
          </a:p>
        </p:txBody>
      </p:sp>
      <p:sp>
        <p:nvSpPr>
          <p:cNvPr id="10" name="Content Placeholder 2"/>
          <p:cNvSpPr txBox="1">
            <a:spLocks/>
          </p:cNvSpPr>
          <p:nvPr/>
        </p:nvSpPr>
        <p:spPr>
          <a:xfrm>
            <a:off x="228600" y="1325880"/>
            <a:ext cx="8534400" cy="4741545"/>
          </a:xfrm>
          <a:prstGeom prst="rect">
            <a:avLst/>
          </a:prstGeom>
        </p:spPr>
        <p:txBody>
          <a:bodyPr>
            <a:noAutofit/>
          </a:bodyPr>
          <a:lstStyle/>
          <a:p>
            <a:pPr marR="0" lvl="0" algn="l" defTabSz="820738" rtl="0" eaLnBrk="1" fontAlgn="base" latinLnBrk="0" hangingPunct="1">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Question:</a:t>
            </a:r>
          </a:p>
          <a:p>
            <a:pPr marR="0" lvl="0" algn="l" defTabSz="820738" rtl="0" eaLnBrk="1" fontAlgn="base" latinLnBrk="0" hangingPunct="1">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If you’re motivated to become a better listener and are willing to</a:t>
            </a:r>
            <a:r>
              <a:rPr kumimoji="0" lang="en-US" i="0" u="none" strike="noStrike" kern="0" cap="none" spc="0" normalizeH="0" noProof="0" dirty="0" smtClean="0">
                <a:ln>
                  <a:noFill/>
                </a:ln>
                <a:solidFill>
                  <a:schemeClr val="tx1"/>
                </a:solidFill>
                <a:effectLst/>
                <a:uLnTx/>
                <a:uFillTx/>
                <a:latin typeface="+mn-lt"/>
                <a:ea typeface="+mn-ea"/>
                <a:cs typeface="+mn-cs"/>
              </a:rPr>
              <a:t> </a:t>
            </a:r>
            <a:r>
              <a:rPr kumimoji="0" lang="en-US" i="0" u="none" strike="noStrike" kern="0" cap="none" spc="0" normalizeH="0" baseline="0" noProof="0" dirty="0" smtClean="0">
                <a:ln>
                  <a:noFill/>
                </a:ln>
                <a:solidFill>
                  <a:schemeClr val="tx1"/>
                </a:solidFill>
                <a:effectLst/>
                <a:uLnTx/>
                <a:uFillTx/>
                <a:latin typeface="+mn-lt"/>
                <a:ea typeface="+mn-ea"/>
                <a:cs typeface="+mn-cs"/>
              </a:rPr>
              <a:t>learn and practice the skills required, you’ll reap personal and</a:t>
            </a:r>
            <a:r>
              <a:rPr kumimoji="0" lang="en-US" i="0" u="none" strike="noStrike" kern="0" cap="none" spc="0" normalizeH="0" noProof="0" dirty="0" smtClean="0">
                <a:ln>
                  <a:noFill/>
                </a:ln>
                <a:solidFill>
                  <a:schemeClr val="tx1"/>
                </a:solidFill>
                <a:effectLst/>
                <a:uLnTx/>
                <a:uFillTx/>
                <a:latin typeface="+mn-lt"/>
                <a:ea typeface="+mn-ea"/>
                <a:cs typeface="+mn-cs"/>
              </a:rPr>
              <a:t> </a:t>
            </a:r>
            <a:r>
              <a:rPr kumimoji="0" lang="en-US" i="0" u="none" strike="noStrike" kern="0" cap="none" spc="0" normalizeH="0" baseline="0" noProof="0" dirty="0" smtClean="0">
                <a:ln>
                  <a:noFill/>
                </a:ln>
                <a:solidFill>
                  <a:schemeClr val="tx1"/>
                </a:solidFill>
                <a:effectLst/>
                <a:uLnTx/>
                <a:uFillTx/>
                <a:latin typeface="+mn-lt"/>
                <a:ea typeface="+mn-ea"/>
                <a:cs typeface="+mn-cs"/>
              </a:rPr>
              <a:t>professional benefits as a leader.  Which are benefits of </a:t>
            </a:r>
            <a:r>
              <a:rPr lang="en-US" kern="0" dirty="0" smtClean="0"/>
              <a:t>Active</a:t>
            </a:r>
            <a:r>
              <a:rPr kumimoji="0" lang="en-US" i="0" u="none" strike="noStrike" kern="0" cap="none" spc="0" normalizeH="0" baseline="0" noProof="0" dirty="0" smtClean="0">
                <a:ln>
                  <a:noFill/>
                </a:ln>
                <a:solidFill>
                  <a:schemeClr val="tx1"/>
                </a:solidFill>
                <a:effectLst/>
                <a:uLnTx/>
                <a:uFillTx/>
                <a:latin typeface="+mn-lt"/>
                <a:ea typeface="+mn-ea"/>
                <a:cs typeface="+mn-cs"/>
              </a:rPr>
              <a:t> </a:t>
            </a:r>
            <a:r>
              <a:rPr lang="en-US" kern="0" noProof="0" dirty="0" smtClean="0"/>
              <a:t>Listening?</a:t>
            </a:r>
          </a:p>
          <a:p>
            <a:pPr marR="0" lvl="0" algn="l" defTabSz="820738" rtl="0" eaLnBrk="1" fontAlgn="base" latinLnBrk="0" hangingPunct="1">
              <a:buClr>
                <a:schemeClr val="hlink"/>
              </a:buClr>
              <a:buSzTx/>
              <a:buFont typeface="Wingdings" pitchFamily="2" charset="2"/>
              <a:buNone/>
              <a:tabLst/>
              <a:defRPr/>
            </a:pPr>
            <a:endParaRPr kumimoji="0" lang="en-US" b="1" i="0" u="none" strike="noStrike" kern="0" cap="none" spc="0" normalizeH="0" baseline="0" noProof="0" dirty="0" smtClean="0">
              <a:ln>
                <a:noFill/>
              </a:ln>
              <a:solidFill>
                <a:schemeClr val="tx1"/>
              </a:solidFill>
              <a:effectLst/>
              <a:uLnTx/>
              <a:uFillTx/>
              <a:latin typeface="+mn-lt"/>
              <a:ea typeface="+mn-ea"/>
              <a:cs typeface="+mn-cs"/>
            </a:endParaRPr>
          </a:p>
          <a:p>
            <a:pPr marL="225425" marR="0" lvl="0" indent="-225425" algn="l" defTabSz="820738" rtl="0" eaLnBrk="1" fontAlgn="base" latinLnBrk="0" hangingPunct="1">
              <a:spcAft>
                <a:spcPct val="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Choose </a:t>
            </a:r>
            <a:r>
              <a:rPr lang="en-US" kern="0" dirty="0" smtClean="0"/>
              <a:t>more than one option</a:t>
            </a:r>
            <a:r>
              <a:rPr kumimoji="0" lang="en-US" i="0" u="none" strike="noStrike" kern="0" cap="none" spc="0" normalizeH="0" baseline="0" noProof="0" dirty="0" smtClean="0">
                <a:ln>
                  <a:noFill/>
                </a:ln>
                <a:solidFill>
                  <a:schemeClr val="tx1"/>
                </a:solidFill>
                <a:effectLst/>
                <a:uLnTx/>
                <a:uFillTx/>
                <a:latin typeface="+mn-lt"/>
                <a:ea typeface="+mn-ea"/>
                <a:cs typeface="+mn-cs"/>
              </a:rPr>
              <a:t>.</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establishes your authority in the organization</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enables you to grow in your ability to concentrate and empathize</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prevents unnecessary rework</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enhances cooperation and information sharing</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helps you secure consensus on mutual problems and solutions</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ensures agreement between you and the speaker</a:t>
            </a:r>
          </a:p>
          <a:p>
            <a:pPr marL="576263" marR="0" lvl="0" indent="-347663" algn="l" defTabSz="820738" rtl="0" eaLnBrk="1" fontAlgn="base" latinLnBrk="0" hangingPunct="1">
              <a:spcAft>
                <a:spcPct val="0"/>
              </a:spcAft>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It improves the level of trust in your relationships</a:t>
            </a:r>
          </a:p>
          <a:p>
            <a:pPr marL="576263" marR="0" lvl="0" indent="-347663" algn="l" defTabSz="820738" rtl="0" eaLnBrk="1" fontAlgn="base" latinLnBrk="0" hangingPunct="1">
              <a:spcAft>
                <a:spcPct val="0"/>
              </a:spcAft>
              <a:buClr>
                <a:schemeClr val="hlink"/>
              </a:buClr>
              <a:buSzTx/>
              <a:tabLst/>
              <a:defRPr/>
            </a:pPr>
            <a:endParaRPr lang="en-US" kern="0" dirty="0" smtClean="0"/>
          </a:p>
          <a:p>
            <a:pPr marL="576263" marR="0" lvl="0" indent="-347663" algn="l" defTabSz="820738" rtl="0" eaLnBrk="1" fontAlgn="base" latinLnBrk="0" hangingPunct="1">
              <a:spcAft>
                <a:spcPct val="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spcAft>
                <a:spcPct val="0"/>
              </a:spcAft>
              <a:buClr>
                <a:schemeClr val="hlink"/>
              </a:buClr>
              <a:buSzTx/>
              <a:tabLst/>
              <a:defRPr/>
            </a:pPr>
            <a:endParaRPr kumimoji="0" lang="en-US" sz="6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spcAft>
                <a:spcPct val="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#2, #3, #4, #5, #7</a:t>
            </a:r>
          </a:p>
        </p:txBody>
      </p:sp>
      <p:sp>
        <p:nvSpPr>
          <p:cNvPr id="13" name="Title 4"/>
          <p:cNvSpPr txBox="1">
            <a:spLocks/>
          </p:cNvSpPr>
          <p:nvPr/>
        </p:nvSpPr>
        <p:spPr bwMode="auto">
          <a:xfrm>
            <a:off x="-4" y="695201"/>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a:t>
            </a:r>
            <a:r>
              <a:rPr kumimoji="0" lang="en-US" sz="2400" b="1" i="0" u="none" strike="noStrike" kern="0" cap="none" spc="0" normalizeH="0" noProof="0" dirty="0" smtClean="0">
                <a:ln>
                  <a:noFill/>
                </a:ln>
                <a:solidFill>
                  <a:schemeClr val="accent1">
                    <a:lumMod val="75000"/>
                  </a:schemeClr>
                </a:solidFill>
                <a:effectLst/>
                <a:uLnTx/>
                <a:uFillTx/>
                <a:latin typeface="+mj-lt"/>
                <a:ea typeface="+mj-ea"/>
                <a:cs typeface="+mj-cs"/>
              </a:rPr>
              <a:t> Foundation</a:t>
            </a: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
        <p:nvSpPr>
          <p:cNvPr id="8" name="TextBox 7"/>
          <p:cNvSpPr txBox="1"/>
          <p:nvPr/>
        </p:nvSpPr>
        <p:spPr>
          <a:xfrm>
            <a:off x="228600" y="6308034"/>
            <a:ext cx="8602898" cy="200055"/>
          </a:xfrm>
          <a:prstGeom prst="rect">
            <a:avLst/>
          </a:prstGeom>
          <a:noFill/>
        </p:spPr>
        <p:txBody>
          <a:bodyPr wrap="square" rtlCol="0">
            <a:spAutoFit/>
          </a:bodyPr>
          <a:lstStyle/>
          <a:p>
            <a:r>
              <a:rPr lang="en-US" sz="600" baseline="50000" dirty="0" smtClean="0"/>
              <a:t>8</a:t>
            </a:r>
            <a:r>
              <a:rPr lang="en-US" sz="600" baseline="30000" dirty="0" smtClean="0"/>
              <a:t> </a:t>
            </a:r>
            <a:r>
              <a:rPr lang="en-US" sz="600" dirty="0" err="1" smtClean="0"/>
              <a:t>Skillport</a:t>
            </a:r>
            <a:r>
              <a:rPr lang="en-US" sz="700" dirty="0" smtClean="0"/>
              <a:t>. (2012). </a:t>
            </a:r>
            <a:r>
              <a:rPr lang="en-US" sz="700" i="1" dirty="0" smtClean="0"/>
              <a:t>Types of Listeners</a:t>
            </a:r>
            <a:r>
              <a:rPr lang="en-US" sz="700" dirty="0" smtClean="0"/>
              <a:t>. Slide 2. Listening Essentials: The Basics of Listening. ID: comm_28_a01_bs_enus. Skillport.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23</a:t>
            </a:fld>
            <a:endParaRPr lang="en-US" kern="0" dirty="0">
              <a:solidFill>
                <a:sysClr val="windowText" lastClr="000000"/>
              </a:solidFill>
            </a:endParaRPr>
          </a:p>
        </p:txBody>
      </p:sp>
      <p:sp>
        <p:nvSpPr>
          <p:cNvPr id="11" name="TextBox 10"/>
          <p:cNvSpPr txBox="1"/>
          <p:nvPr/>
        </p:nvSpPr>
        <p:spPr>
          <a:xfrm>
            <a:off x="228600" y="6308034"/>
            <a:ext cx="8602898" cy="200055"/>
          </a:xfrm>
          <a:prstGeom prst="rect">
            <a:avLst/>
          </a:prstGeom>
          <a:noFill/>
        </p:spPr>
        <p:txBody>
          <a:bodyPr wrap="square" rtlCol="0">
            <a:spAutoFit/>
          </a:bodyPr>
          <a:lstStyle/>
          <a:p>
            <a:r>
              <a:rPr lang="en-US" sz="600" baseline="50000" dirty="0" smtClean="0"/>
              <a:t>9</a:t>
            </a:r>
            <a:r>
              <a:rPr lang="en-US" sz="700" dirty="0" smtClean="0"/>
              <a:t> </a:t>
            </a:r>
            <a:r>
              <a:rPr lang="en-US" sz="700" dirty="0" err="1" smtClean="0"/>
              <a:t>Skillport</a:t>
            </a:r>
            <a:r>
              <a:rPr lang="en-US" sz="700" dirty="0" smtClean="0"/>
              <a:t>. (2012). </a:t>
            </a:r>
            <a:r>
              <a:rPr lang="en-US" sz="700" i="1" dirty="0" smtClean="0"/>
              <a:t>Types of Listeners</a:t>
            </a:r>
            <a:r>
              <a:rPr lang="en-US" sz="700" dirty="0" smtClean="0"/>
              <a:t>. Slide 2. Listening Essentials: The Basics of Listening. ID: comm_28_a01_bs_enus. Skillport.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10" name="Content Placeholder 2"/>
          <p:cNvSpPr txBox="1">
            <a:spLocks/>
          </p:cNvSpPr>
          <p:nvPr/>
        </p:nvSpPr>
        <p:spPr>
          <a:xfrm>
            <a:off x="228600" y="1322556"/>
            <a:ext cx="8534400" cy="4906963"/>
          </a:xfrm>
          <a:prstGeom prst="rect">
            <a:avLst/>
          </a:prstGeom>
        </p:spPr>
        <p:txBody>
          <a:bodyPr>
            <a:normAutofit/>
          </a:bodyPr>
          <a:lstStyle/>
          <a:p>
            <a:pPr marR="0" lvl="0" algn="l" defTabSz="820738" rtl="0" eaLnBrk="1" fontAlgn="base" latinLnBrk="0" hangingPunct="1">
              <a:lnSpc>
                <a:spcPct val="100000"/>
              </a:lnSpc>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Question:</a:t>
            </a:r>
          </a:p>
          <a:p>
            <a:pPr marR="0" lvl="0" algn="l" defTabSz="820738" rtl="0" eaLnBrk="1" fontAlgn="base" latinLnBrk="0" hangingPunct="1">
              <a:lnSpc>
                <a:spcPct val="100000"/>
              </a:lnSpc>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What do you think are the advantages</a:t>
            </a:r>
            <a:r>
              <a:rPr kumimoji="0" lang="en-US" i="0" u="none" strike="noStrike" kern="0" cap="none" spc="0" normalizeH="0" noProof="0" dirty="0" smtClean="0">
                <a:ln>
                  <a:noFill/>
                </a:ln>
                <a:solidFill>
                  <a:schemeClr val="tx1"/>
                </a:solidFill>
                <a:effectLst/>
                <a:uLnTx/>
                <a:uFillTx/>
                <a:latin typeface="+mn-lt"/>
                <a:ea typeface="+mn-ea"/>
                <a:cs typeface="+mn-cs"/>
              </a:rPr>
              <a:t> of Active Listening?</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R="0" lvl="0" algn="l" defTabSz="820738" rtl="0" eaLnBrk="1" fontAlgn="base" latinLnBrk="0" hangingPunct="1">
              <a:lnSpc>
                <a:spcPct val="100000"/>
              </a:lnSpc>
              <a:buClr>
                <a:schemeClr val="hlink"/>
              </a:buClr>
              <a:buSzTx/>
              <a:buFont typeface="Wingdings" pitchFamily="2" charset="2"/>
              <a:buNone/>
              <a:tabLst/>
              <a:defRPr/>
            </a:pPr>
            <a:endParaRPr kumimoji="0" lang="en-US" b="1" i="0" u="none" strike="noStrike" kern="0" cap="none" spc="0" normalizeH="0" baseline="0" noProof="0" dirty="0" smtClean="0">
              <a:ln>
                <a:noFill/>
              </a:ln>
              <a:solidFill>
                <a:schemeClr val="tx1"/>
              </a:solidFill>
              <a:effectLst/>
              <a:uLnTx/>
              <a:uFillTx/>
              <a:latin typeface="+mn-lt"/>
              <a:ea typeface="+mn-ea"/>
              <a:cs typeface="+mn-cs"/>
            </a:endParaRPr>
          </a:p>
          <a:p>
            <a:pPr marL="225425" marR="0" lvl="0" indent="-225425" algn="l" defTabSz="820738" rtl="0" eaLnBrk="1" fontAlgn="base" latinLnBrk="0" hangingPunct="1">
              <a:lnSpc>
                <a:spcPct val="100000"/>
              </a:lnSpc>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Choose more than one option.</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collaborate with coworkers more easily</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be more productive</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You’re able to be more innovative</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develop smoother relationships with your coworkers</a:t>
            </a: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a:t>
            </a:r>
            <a:r>
              <a:rPr lang="en-US" kern="0" dirty="0" smtClean="0"/>
              <a:t>may</a:t>
            </a:r>
            <a:r>
              <a:rPr kumimoji="0" lang="en-US" i="0" u="none" strike="noStrike" kern="0" cap="none" spc="0" normalizeH="0" baseline="0" noProof="0" dirty="0" smtClean="0">
                <a:ln>
                  <a:noFill/>
                </a:ln>
                <a:solidFill>
                  <a:schemeClr val="tx1"/>
                </a:solidFill>
                <a:effectLst/>
                <a:uLnTx/>
                <a:uFillTx/>
                <a:latin typeface="+mn-lt"/>
                <a:ea typeface="+mn-ea"/>
                <a:cs typeface="+mn-cs"/>
              </a:rPr>
              <a:t> have more influence over </a:t>
            </a:r>
            <a:r>
              <a:rPr lang="en-US" kern="0" dirty="0" smtClean="0"/>
              <a:t>others</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lnSpc>
                <a:spcPct val="100000"/>
              </a:lnSpc>
              <a:buClr>
                <a:schemeClr val="hlink"/>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You can get people</a:t>
            </a:r>
            <a:r>
              <a:rPr kumimoji="0" lang="en-US" i="0" u="none" strike="noStrike" kern="0" cap="none" spc="0" normalizeH="0" noProof="0" dirty="0" smtClean="0">
                <a:ln>
                  <a:noFill/>
                </a:ln>
                <a:solidFill>
                  <a:schemeClr val="tx1"/>
                </a:solidFill>
                <a:effectLst/>
                <a:uLnTx/>
                <a:uFillTx/>
                <a:latin typeface="+mn-lt"/>
                <a:ea typeface="+mn-ea"/>
                <a:cs typeface="+mn-cs"/>
              </a:rPr>
              <a:t> to do what you want</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00000"/>
              </a:lnSpc>
              <a:buClr>
                <a:schemeClr val="hlink"/>
              </a:buClr>
              <a:buSzTx/>
              <a:tabLst/>
              <a:defRPr/>
            </a:pPr>
            <a:endParaRPr kumimoji="0" lang="en-US" sz="22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00000"/>
              </a:lnSpc>
              <a:buClr>
                <a:schemeClr val="hlink"/>
              </a:buClr>
              <a:buSzTx/>
              <a:tabLst/>
              <a:defRPr/>
            </a:pPr>
            <a:endParaRPr lang="en-US" sz="2200" kern="0" dirty="0" smtClean="0"/>
          </a:p>
          <a:p>
            <a:pPr marL="514350" marR="0" lvl="0" indent="-514350" algn="l" defTabSz="820738" rtl="0" eaLnBrk="1" fontAlgn="base" latinLnBrk="0" hangingPunct="1">
              <a:lnSpc>
                <a:spcPct val="100000"/>
              </a:lnSpc>
              <a:buClr>
                <a:schemeClr val="hlink"/>
              </a:buClr>
              <a:buSzTx/>
              <a:tabLst/>
              <a:defRPr/>
            </a:pPr>
            <a:endParaRPr kumimoji="0" lang="en-US" sz="22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00000"/>
              </a:lnSpc>
              <a:buClr>
                <a:schemeClr val="hlink"/>
              </a:buClr>
              <a:buSzTx/>
              <a:tabLst/>
              <a:defRPr/>
            </a:pPr>
            <a:endParaRPr kumimoji="0" lang="en-US" sz="22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00000"/>
              </a:lnSpc>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Answer:</a:t>
            </a:r>
            <a:r>
              <a:rPr kumimoji="0" lang="en-US"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i="0" u="none" strike="noStrike" kern="0" cap="none" spc="0" normalizeH="0" baseline="0" noProof="0" dirty="0" smtClean="0">
                <a:ln>
                  <a:noFill/>
                </a:ln>
                <a:solidFill>
                  <a:schemeClr val="tx1"/>
                </a:solidFill>
                <a:effectLst/>
                <a:uLnTx/>
                <a:uFillTx/>
                <a:latin typeface="+mn-lt"/>
                <a:ea typeface="+mn-ea"/>
                <a:cs typeface="+mn-cs"/>
              </a:rPr>
              <a:t>#1, #2, #3,</a:t>
            </a:r>
            <a:r>
              <a:rPr kumimoji="0" lang="en-US" i="0" u="none" strike="noStrike" kern="0" cap="none" spc="0" normalizeH="0" noProof="0" dirty="0" smtClean="0">
                <a:ln>
                  <a:noFill/>
                </a:ln>
                <a:solidFill>
                  <a:schemeClr val="tx1"/>
                </a:solidFill>
                <a:effectLst/>
                <a:uLnTx/>
                <a:uFillTx/>
                <a:latin typeface="+mn-lt"/>
                <a:ea typeface="+mn-ea"/>
                <a:cs typeface="+mn-cs"/>
              </a:rPr>
              <a:t> #4, #5</a:t>
            </a:r>
            <a:endParaRPr kumimoji="0" lang="en-US" sz="2200"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Title 4"/>
          <p:cNvSpPr txBox="1">
            <a:spLocks/>
          </p:cNvSpPr>
          <p:nvPr/>
        </p:nvSpPr>
        <p:spPr bwMode="auto">
          <a:xfrm>
            <a:off x="0" y="694944"/>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Foundation: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24</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Active Listening Challenges</a:t>
            </a:r>
            <a:br>
              <a:rPr lang="en-US" dirty="0" smtClean="0"/>
            </a:b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3:  Active Listening Challenges</a:t>
            </a:r>
          </a:p>
        </p:txBody>
      </p:sp>
      <p:sp>
        <p:nvSpPr>
          <p:cNvPr id="5" name="Title 1"/>
          <p:cNvSpPr txBox="1">
            <a:spLocks/>
          </p:cNvSpPr>
          <p:nvPr/>
        </p:nvSpPr>
        <p:spPr>
          <a:xfrm>
            <a:off x="0" y="3813048"/>
            <a:ext cx="9144000" cy="1828800"/>
          </a:xfrm>
          <a:prstGeom prst="rect">
            <a:avLst/>
          </a:prstGeom>
        </p:spPr>
        <p:txBody>
          <a:bodyPr vert="horz" lIns="91440" tIns="45720" rIns="91440" bIns="45720" rtlCol="0" anchor="t">
            <a:noAutofit/>
          </a:bodyPr>
          <a:lstStyle/>
          <a:p>
            <a:pPr marL="2743200" marR="0" lvl="0" indent="-452438" defTabSz="914400" rtl="0" eaLnBrk="1" fontAlgn="auto" latinLnBrk="0" hangingPunct="1">
              <a:lnSpc>
                <a:spcPct val="100000"/>
              </a:lnSpc>
              <a:spcBef>
                <a:spcPct val="0"/>
              </a:spcBef>
              <a:spcAft>
                <a:spcPts val="0"/>
              </a:spcAft>
              <a:buClrTx/>
              <a:buSzTx/>
              <a:buFont typeface="Symbol" pitchFamily="18" charset="2"/>
              <a:buChar char="-"/>
              <a:tabLst/>
              <a:defRPr/>
            </a:pPr>
            <a:endParaRPr lang="en-US" sz="2800" dirty="0" smtClean="0">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25</a:t>
            </a:fld>
            <a:endParaRPr lang="en-US" kern="0" dirty="0">
              <a:solidFill>
                <a:sysClr val="windowText" lastClr="000000"/>
              </a:solidFill>
            </a:endParaRPr>
          </a:p>
        </p:txBody>
      </p:sp>
      <p:sp>
        <p:nvSpPr>
          <p:cNvPr id="7" name="Title 3"/>
          <p:cNvSpPr>
            <a:spLocks noGrp="1"/>
          </p:cNvSpPr>
          <p:nvPr>
            <p:ph type="title"/>
          </p:nvPr>
        </p:nvSpPr>
        <p:spPr/>
        <p:txBody>
          <a:bodyPr/>
          <a:lstStyle/>
          <a:p>
            <a:r>
              <a:rPr lang="en-US" dirty="0" smtClean="0"/>
              <a:t>	Active Listening Challenges:  Discussion	</a:t>
            </a:r>
            <a:br>
              <a:rPr lang="en-US" dirty="0" smtClean="0"/>
            </a:br>
            <a:endParaRPr lang="en-US" dirty="0"/>
          </a:p>
        </p:txBody>
      </p:sp>
      <p:sp>
        <p:nvSpPr>
          <p:cNvPr id="8" name="TextBox 7"/>
          <p:cNvSpPr txBox="1"/>
          <p:nvPr/>
        </p:nvSpPr>
        <p:spPr>
          <a:xfrm>
            <a:off x="301752" y="1568114"/>
            <a:ext cx="8382000" cy="1077218"/>
          </a:xfrm>
          <a:prstGeom prst="rect">
            <a:avLst/>
          </a:prstGeom>
          <a:noFill/>
        </p:spPr>
        <p:txBody>
          <a:bodyPr wrap="square" rtlCol="0">
            <a:spAutoFit/>
          </a:bodyPr>
          <a:lstStyle/>
          <a:p>
            <a:pPr>
              <a:spcBef>
                <a:spcPts val="600"/>
              </a:spcBef>
            </a:pPr>
            <a:r>
              <a:rPr lang="en-US" b="1" dirty="0" smtClean="0"/>
              <a:t>Discussion points:</a:t>
            </a:r>
          </a:p>
          <a:p>
            <a:pPr marL="690563" lvl="1" indent="-233363">
              <a:spcBef>
                <a:spcPts val="600"/>
              </a:spcBef>
              <a:buClr>
                <a:srgbClr val="0038A8"/>
              </a:buClr>
              <a:buFont typeface="Wingdings" pitchFamily="2" charset="2"/>
              <a:buChar char="§"/>
            </a:pPr>
            <a:r>
              <a:rPr lang="en-US" dirty="0" smtClean="0"/>
              <a:t>What are some challenges to Active Listening?</a:t>
            </a:r>
          </a:p>
          <a:p>
            <a:pPr marL="690563" lvl="1" indent="-233363">
              <a:spcBef>
                <a:spcPts val="600"/>
              </a:spcBef>
              <a:buClr>
                <a:srgbClr val="0038A8"/>
              </a:buClr>
              <a:buFont typeface="Wingdings" pitchFamily="2" charset="2"/>
              <a:buChar char="§"/>
            </a:pPr>
            <a:r>
              <a:rPr lang="en-US" dirty="0" smtClean="0"/>
              <a:t>How do you overcome the challenges? </a:t>
            </a:r>
          </a:p>
        </p:txBody>
      </p:sp>
      <p:pic>
        <p:nvPicPr>
          <p:cNvPr id="9" name="Picture 10" descr="C:\Users\vgk3148\AppData\Local\Microsoft\Windows\Temporary Internet Files\Content.IE5\0LJZYK3W\MP900422122[1].jpg"/>
          <p:cNvPicPr>
            <a:picLocks noChangeArrowheads="1"/>
          </p:cNvPicPr>
          <p:nvPr/>
        </p:nvPicPr>
        <p:blipFill>
          <a:blip r:embed="rId3" cstate="print"/>
          <a:srcRect/>
          <a:stretch>
            <a:fillRect/>
          </a:stretch>
        </p:blipFill>
        <p:spPr bwMode="auto">
          <a:xfrm>
            <a:off x="6483096" y="4434840"/>
            <a:ext cx="2295144" cy="1691640"/>
          </a:xfrm>
          <a:prstGeom prst="rect">
            <a:avLst/>
          </a:prstGeom>
          <a:noFill/>
          <a:ln>
            <a:solidFill>
              <a:schemeClr val="bg1">
                <a:lumMod val="65000"/>
              </a:schemeClr>
            </a:solidFill>
          </a:ln>
          <a:effectLst>
            <a:outerShdw blurRad="508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6308034"/>
            <a:ext cx="8602898" cy="307777"/>
          </a:xfrm>
          <a:prstGeom prst="rect">
            <a:avLst/>
          </a:prstGeom>
          <a:noFill/>
        </p:spPr>
        <p:txBody>
          <a:bodyPr wrap="square" rtlCol="0">
            <a:spAutoFit/>
          </a:bodyPr>
          <a:lstStyle/>
          <a:p>
            <a:r>
              <a:rPr lang="en-US" sz="600" baseline="50000" dirty="0" smtClean="0"/>
              <a:t>11 </a:t>
            </a:r>
            <a:r>
              <a:rPr lang="en-US" sz="700" dirty="0" err="1" smtClean="0"/>
              <a:t>Skillport</a:t>
            </a:r>
            <a:r>
              <a:rPr lang="en-US" sz="700" dirty="0" smtClean="0"/>
              <a:t>. (2012). </a:t>
            </a:r>
            <a:r>
              <a:rPr lang="en-US" sz="700" i="1" dirty="0" smtClean="0"/>
              <a:t>The Value and Challenge of Effective Listening</a:t>
            </a:r>
            <a:r>
              <a:rPr lang="en-US" sz="700" dirty="0" smtClean="0"/>
              <a:t>. Slide 10-18. Interpersonal Communication: Listening Essentials. ID: comm_21_a03_bs_enus. Skillport. Web. </a:t>
            </a:r>
            <a:r>
              <a:rPr lang="en-US" sz="700" dirty="0" smtClean="0">
                <a:latin typeface="Arial" pitchFamily="34" charset="0"/>
                <a:cs typeface="Arial" pitchFamily="34" charset="0"/>
              </a:rPr>
              <a:t>Accessed May 6, 2014.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26</a:t>
            </a:fld>
            <a:endParaRPr lang="en-US" kern="0" dirty="0">
              <a:solidFill>
                <a:sysClr val="windowText" lastClr="000000"/>
              </a:solidFill>
            </a:endParaRPr>
          </a:p>
        </p:txBody>
      </p:sp>
      <p:sp>
        <p:nvSpPr>
          <p:cNvPr id="7" name="Title 3"/>
          <p:cNvSpPr>
            <a:spLocks noGrp="1"/>
          </p:cNvSpPr>
          <p:nvPr>
            <p:ph type="title"/>
          </p:nvPr>
        </p:nvSpPr>
        <p:spPr/>
        <p:txBody>
          <a:bodyPr/>
          <a:lstStyle/>
          <a:p>
            <a:r>
              <a:rPr lang="en-US" dirty="0" smtClean="0"/>
              <a:t>	Active Listening Challenges:  Barriers</a:t>
            </a:r>
            <a:endParaRPr lang="en-US" dirty="0"/>
          </a:p>
        </p:txBody>
      </p:sp>
      <p:sp>
        <p:nvSpPr>
          <p:cNvPr id="16" name="Rectangle 15"/>
          <p:cNvSpPr/>
          <p:nvPr/>
        </p:nvSpPr>
        <p:spPr bwMode="auto">
          <a:xfrm>
            <a:off x="228600" y="1438275"/>
            <a:ext cx="3752850" cy="4505325"/>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428625" y="1676400"/>
            <a:ext cx="3362325" cy="4076700"/>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2" name="Group 19"/>
          <p:cNvGrpSpPr/>
          <p:nvPr/>
        </p:nvGrpSpPr>
        <p:grpSpPr>
          <a:xfrm>
            <a:off x="619125" y="2447925"/>
            <a:ext cx="3019425" cy="581025"/>
            <a:chOff x="4657725" y="1952625"/>
            <a:chExt cx="3019425" cy="581025"/>
          </a:xfrm>
        </p:grpSpPr>
        <p:sp>
          <p:nvSpPr>
            <p:cNvPr id="40" name="Pentagon 39"/>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Pentagon 40"/>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3"/>
          <p:cNvGrpSpPr/>
          <p:nvPr/>
        </p:nvGrpSpPr>
        <p:grpSpPr>
          <a:xfrm>
            <a:off x="657225" y="5083969"/>
            <a:ext cx="3019425" cy="581025"/>
            <a:chOff x="4657725" y="1952625"/>
            <a:chExt cx="3019425" cy="581025"/>
          </a:xfrm>
        </p:grpSpPr>
        <p:sp>
          <p:nvSpPr>
            <p:cNvPr id="38" name="Pentagon 37"/>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Pentagon 38"/>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5" name="Group 26"/>
          <p:cNvGrpSpPr/>
          <p:nvPr/>
        </p:nvGrpSpPr>
        <p:grpSpPr>
          <a:xfrm>
            <a:off x="619125" y="3128963"/>
            <a:ext cx="3019425" cy="581025"/>
            <a:chOff x="4657725" y="1952625"/>
            <a:chExt cx="3019425" cy="581025"/>
          </a:xfrm>
        </p:grpSpPr>
        <p:sp>
          <p:nvSpPr>
            <p:cNvPr id="36" name="Pentagon 35"/>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Pentagon 36"/>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6" name="Group 29"/>
          <p:cNvGrpSpPr/>
          <p:nvPr/>
        </p:nvGrpSpPr>
        <p:grpSpPr>
          <a:xfrm>
            <a:off x="619125" y="3774282"/>
            <a:ext cx="3019425" cy="581025"/>
            <a:chOff x="4657725" y="1952625"/>
            <a:chExt cx="3019425" cy="581025"/>
          </a:xfrm>
        </p:grpSpPr>
        <p:sp>
          <p:nvSpPr>
            <p:cNvPr id="34" name="Pentagon 33"/>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Pentagon 34"/>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8" name="Group 32"/>
          <p:cNvGrpSpPr/>
          <p:nvPr/>
        </p:nvGrpSpPr>
        <p:grpSpPr>
          <a:xfrm>
            <a:off x="647700" y="4429125"/>
            <a:ext cx="3019425" cy="581025"/>
            <a:chOff x="4657725" y="1952625"/>
            <a:chExt cx="3019425" cy="581025"/>
          </a:xfrm>
        </p:grpSpPr>
        <p:sp>
          <p:nvSpPr>
            <p:cNvPr id="32" name="Pentagon 31"/>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Pentagon 32"/>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35"/>
          <p:cNvGrpSpPr/>
          <p:nvPr/>
        </p:nvGrpSpPr>
        <p:grpSpPr>
          <a:xfrm>
            <a:off x="600075" y="1790700"/>
            <a:ext cx="3019425" cy="581025"/>
            <a:chOff x="4657725" y="1952625"/>
            <a:chExt cx="3019425" cy="581025"/>
          </a:xfrm>
          <a:solidFill>
            <a:srgbClr val="961B4E"/>
          </a:solidFill>
        </p:grpSpPr>
        <p:sp>
          <p:nvSpPr>
            <p:cNvPr id="31" name="Pentagon 30"/>
            <p:cNvSpPr/>
            <p:nvPr/>
          </p:nvSpPr>
          <p:spPr bwMode="auto">
            <a:xfrm rot="10800000">
              <a:off x="4657725"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Pentagon 29"/>
            <p:cNvSpPr/>
            <p:nvPr/>
          </p:nvSpPr>
          <p:spPr bwMode="auto">
            <a:xfrm>
              <a:off x="4972050"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4" name="TextBox 23"/>
          <p:cNvSpPr txBox="1"/>
          <p:nvPr/>
        </p:nvSpPr>
        <p:spPr>
          <a:xfrm>
            <a:off x="1428751" y="1895475"/>
            <a:ext cx="1447800" cy="369332"/>
          </a:xfrm>
          <a:prstGeom prst="rect">
            <a:avLst/>
          </a:prstGeom>
          <a:noFill/>
        </p:spPr>
        <p:txBody>
          <a:bodyPr wrap="square" rtlCol="0">
            <a:spAutoFit/>
          </a:bodyPr>
          <a:lstStyle/>
          <a:p>
            <a:r>
              <a:rPr lang="en-US" dirty="0" smtClean="0">
                <a:solidFill>
                  <a:schemeClr val="bg1"/>
                </a:solidFill>
              </a:rPr>
              <a:t>Distractions</a:t>
            </a:r>
          </a:p>
        </p:txBody>
      </p:sp>
      <p:sp>
        <p:nvSpPr>
          <p:cNvPr id="25" name="TextBox 24"/>
          <p:cNvSpPr txBox="1"/>
          <p:nvPr/>
        </p:nvSpPr>
        <p:spPr>
          <a:xfrm>
            <a:off x="1466851" y="2552700"/>
            <a:ext cx="1447800" cy="369332"/>
          </a:xfrm>
          <a:prstGeom prst="rect">
            <a:avLst/>
          </a:prstGeom>
          <a:noFill/>
        </p:spPr>
        <p:txBody>
          <a:bodyPr wrap="square" rtlCol="0">
            <a:spAutoFit/>
          </a:bodyPr>
          <a:lstStyle/>
          <a:p>
            <a:r>
              <a:rPr lang="en-US" dirty="0" smtClean="0">
                <a:solidFill>
                  <a:schemeClr val="bg1"/>
                </a:solidFill>
              </a:rPr>
              <a:t>Emotions</a:t>
            </a:r>
          </a:p>
        </p:txBody>
      </p:sp>
      <p:sp>
        <p:nvSpPr>
          <p:cNvPr id="26" name="TextBox 25"/>
          <p:cNvSpPr txBox="1"/>
          <p:nvPr/>
        </p:nvSpPr>
        <p:spPr>
          <a:xfrm>
            <a:off x="1438276" y="3876675"/>
            <a:ext cx="1447800" cy="369332"/>
          </a:xfrm>
          <a:prstGeom prst="rect">
            <a:avLst/>
          </a:prstGeom>
          <a:noFill/>
        </p:spPr>
        <p:txBody>
          <a:bodyPr wrap="square" rtlCol="0">
            <a:spAutoFit/>
          </a:bodyPr>
          <a:lstStyle/>
          <a:p>
            <a:r>
              <a:rPr lang="en-US" dirty="0" smtClean="0">
                <a:solidFill>
                  <a:schemeClr val="bg1"/>
                </a:solidFill>
              </a:rPr>
              <a:t>Speed Gap</a:t>
            </a:r>
          </a:p>
        </p:txBody>
      </p:sp>
      <p:sp>
        <p:nvSpPr>
          <p:cNvPr id="27" name="TextBox 26"/>
          <p:cNvSpPr txBox="1"/>
          <p:nvPr/>
        </p:nvSpPr>
        <p:spPr>
          <a:xfrm>
            <a:off x="1476375" y="4505325"/>
            <a:ext cx="1752599" cy="369332"/>
          </a:xfrm>
          <a:prstGeom prst="rect">
            <a:avLst/>
          </a:prstGeom>
          <a:noFill/>
        </p:spPr>
        <p:txBody>
          <a:bodyPr wrap="square" rtlCol="0">
            <a:spAutoFit/>
          </a:bodyPr>
          <a:lstStyle/>
          <a:p>
            <a:r>
              <a:rPr lang="en-US" dirty="0" smtClean="0">
                <a:solidFill>
                  <a:schemeClr val="bg1"/>
                </a:solidFill>
              </a:rPr>
              <a:t>Assumptions</a:t>
            </a:r>
          </a:p>
        </p:txBody>
      </p:sp>
      <p:sp>
        <p:nvSpPr>
          <p:cNvPr id="28" name="TextBox 27"/>
          <p:cNvSpPr txBox="1"/>
          <p:nvPr/>
        </p:nvSpPr>
        <p:spPr>
          <a:xfrm>
            <a:off x="904875" y="5191125"/>
            <a:ext cx="2565326" cy="369332"/>
          </a:xfrm>
          <a:prstGeom prst="rect">
            <a:avLst/>
          </a:prstGeom>
          <a:noFill/>
        </p:spPr>
        <p:txBody>
          <a:bodyPr wrap="square" rtlCol="0">
            <a:spAutoFit/>
          </a:bodyPr>
          <a:lstStyle/>
          <a:p>
            <a:pPr algn="ctr"/>
            <a:r>
              <a:rPr lang="en-US" dirty="0" smtClean="0">
                <a:solidFill>
                  <a:schemeClr val="bg1"/>
                </a:solidFill>
              </a:rPr>
              <a:t>Certain Phrases</a:t>
            </a:r>
          </a:p>
        </p:txBody>
      </p:sp>
      <p:sp>
        <p:nvSpPr>
          <p:cNvPr id="29" name="TextBox 28"/>
          <p:cNvSpPr txBox="1"/>
          <p:nvPr/>
        </p:nvSpPr>
        <p:spPr>
          <a:xfrm>
            <a:off x="1190626" y="3248025"/>
            <a:ext cx="2047874" cy="369332"/>
          </a:xfrm>
          <a:prstGeom prst="rect">
            <a:avLst/>
          </a:prstGeom>
          <a:noFill/>
        </p:spPr>
        <p:txBody>
          <a:bodyPr wrap="square" rtlCol="0">
            <a:spAutoFit/>
          </a:bodyPr>
          <a:lstStyle/>
          <a:p>
            <a:r>
              <a:rPr lang="en-US" dirty="0" smtClean="0">
                <a:solidFill>
                  <a:schemeClr val="bg1"/>
                </a:solidFill>
              </a:rPr>
              <a:t>Ulterior Motives</a:t>
            </a:r>
          </a:p>
        </p:txBody>
      </p:sp>
      <p:sp>
        <p:nvSpPr>
          <p:cNvPr id="50" name="Freeform 49"/>
          <p:cNvSpPr/>
          <p:nvPr/>
        </p:nvSpPr>
        <p:spPr bwMode="auto">
          <a:xfrm rot="16200000">
            <a:off x="1864504" y="3333471"/>
            <a:ext cx="4801834" cy="608923"/>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5000165"/>
              <a:gd name="connsiteY0" fmla="*/ 1149887 h 1149886"/>
              <a:gd name="connsiteX1" fmla="*/ 214510 w 5000165"/>
              <a:gd name="connsiteY1" fmla="*/ 2216 h 1149886"/>
              <a:gd name="connsiteX2" fmla="*/ 4773948 w 5000165"/>
              <a:gd name="connsiteY2" fmla="*/ 0 h 1149886"/>
              <a:gd name="connsiteX3" fmla="*/ 5000165 w 5000165"/>
              <a:gd name="connsiteY3" fmla="*/ 1128540 h 1149886"/>
              <a:gd name="connsiteX4" fmla="*/ 0 w 5000165"/>
              <a:gd name="connsiteY4" fmla="*/ 1149887 h 1149886"/>
              <a:gd name="connsiteX0" fmla="*/ 0 w 5000165"/>
              <a:gd name="connsiteY0" fmla="*/ 1204222 h 1204223"/>
              <a:gd name="connsiteX1" fmla="*/ 185270 w 5000165"/>
              <a:gd name="connsiteY1" fmla="*/ 0 h 1204223"/>
              <a:gd name="connsiteX2" fmla="*/ 4773948 w 5000165"/>
              <a:gd name="connsiteY2" fmla="*/ 54335 h 1204223"/>
              <a:gd name="connsiteX3" fmla="*/ 5000165 w 5000165"/>
              <a:gd name="connsiteY3" fmla="*/ 1182875 h 1204223"/>
              <a:gd name="connsiteX4" fmla="*/ 0 w 5000165"/>
              <a:gd name="connsiteY4" fmla="*/ 1204222 h 1204223"/>
              <a:gd name="connsiteX0" fmla="*/ 0 w 5035475"/>
              <a:gd name="connsiteY0" fmla="*/ 1238366 h 1238366"/>
              <a:gd name="connsiteX1" fmla="*/ 220580 w 5035475"/>
              <a:gd name="connsiteY1" fmla="*/ 0 h 1238366"/>
              <a:gd name="connsiteX2" fmla="*/ 4809258 w 5035475"/>
              <a:gd name="connsiteY2" fmla="*/ 54335 h 1238366"/>
              <a:gd name="connsiteX3" fmla="*/ 5035475 w 5035475"/>
              <a:gd name="connsiteY3" fmla="*/ 1182875 h 1238366"/>
              <a:gd name="connsiteX4" fmla="*/ 0 w 5035475"/>
              <a:gd name="connsiteY4" fmla="*/ 1238366 h 1238366"/>
              <a:gd name="connsiteX0" fmla="*/ 0 w 5044303"/>
              <a:gd name="connsiteY0" fmla="*/ 1238366 h 1238366"/>
              <a:gd name="connsiteX1" fmla="*/ 220580 w 5044303"/>
              <a:gd name="connsiteY1" fmla="*/ 0 h 1238366"/>
              <a:gd name="connsiteX2" fmla="*/ 4809258 w 5044303"/>
              <a:gd name="connsiteY2" fmla="*/ 54335 h 1238366"/>
              <a:gd name="connsiteX3" fmla="*/ 5044303 w 5044303"/>
              <a:gd name="connsiteY3" fmla="*/ 1234091 h 1238366"/>
              <a:gd name="connsiteX4" fmla="*/ 0 w 5044303"/>
              <a:gd name="connsiteY4" fmla="*/ 1238366 h 1238366"/>
              <a:gd name="connsiteX0" fmla="*/ 0 w 5061958"/>
              <a:gd name="connsiteY0" fmla="*/ 1238367 h 1238368"/>
              <a:gd name="connsiteX1" fmla="*/ 238235 w 5061958"/>
              <a:gd name="connsiteY1" fmla="*/ 0 h 1238368"/>
              <a:gd name="connsiteX2" fmla="*/ 4826913 w 5061958"/>
              <a:gd name="connsiteY2" fmla="*/ 54335 h 1238368"/>
              <a:gd name="connsiteX3" fmla="*/ 5061958 w 5061958"/>
              <a:gd name="connsiteY3" fmla="*/ 1234091 h 1238368"/>
              <a:gd name="connsiteX4" fmla="*/ 0 w 5061958"/>
              <a:gd name="connsiteY4" fmla="*/ 1238367 h 1238368"/>
              <a:gd name="connsiteX0" fmla="*/ 0 w 5061958"/>
              <a:gd name="connsiteY0" fmla="*/ 1256610 h 1256609"/>
              <a:gd name="connsiteX1" fmla="*/ 361258 w 5061958"/>
              <a:gd name="connsiteY1" fmla="*/ 0 h 1256609"/>
              <a:gd name="connsiteX2" fmla="*/ 4826913 w 5061958"/>
              <a:gd name="connsiteY2" fmla="*/ 72578 h 1256609"/>
              <a:gd name="connsiteX3" fmla="*/ 5061958 w 5061958"/>
              <a:gd name="connsiteY3" fmla="*/ 1252334 h 1256609"/>
              <a:gd name="connsiteX4" fmla="*/ 0 w 5061958"/>
              <a:gd name="connsiteY4" fmla="*/ 1256610 h 1256609"/>
              <a:gd name="connsiteX0" fmla="*/ 0 w 5061958"/>
              <a:gd name="connsiteY0" fmla="*/ 1243291 h 1243292"/>
              <a:gd name="connsiteX1" fmla="*/ 368166 w 5061958"/>
              <a:gd name="connsiteY1" fmla="*/ 0 h 1243292"/>
              <a:gd name="connsiteX2" fmla="*/ 4826913 w 5061958"/>
              <a:gd name="connsiteY2" fmla="*/ 59259 h 1243292"/>
              <a:gd name="connsiteX3" fmla="*/ 5061958 w 5061958"/>
              <a:gd name="connsiteY3" fmla="*/ 1239015 h 1243292"/>
              <a:gd name="connsiteX4" fmla="*/ 0 w 5061958"/>
              <a:gd name="connsiteY4" fmla="*/ 1243291 h 1243292"/>
              <a:gd name="connsiteX0" fmla="*/ 0 w 5061958"/>
              <a:gd name="connsiteY0" fmla="*/ 1243289 h 1243288"/>
              <a:gd name="connsiteX1" fmla="*/ 378528 w 5061958"/>
              <a:gd name="connsiteY1" fmla="*/ -1 h 1243288"/>
              <a:gd name="connsiteX2" fmla="*/ 4826913 w 5061958"/>
              <a:gd name="connsiteY2" fmla="*/ 59257 h 1243288"/>
              <a:gd name="connsiteX3" fmla="*/ 5061958 w 5061958"/>
              <a:gd name="connsiteY3" fmla="*/ 1239013 h 1243288"/>
              <a:gd name="connsiteX4" fmla="*/ 0 w 5061958"/>
              <a:gd name="connsiteY4" fmla="*/ 1243289 h 1243288"/>
              <a:gd name="connsiteX0" fmla="*/ 0 w 5061958"/>
              <a:gd name="connsiteY0" fmla="*/ 1243283 h 1243284"/>
              <a:gd name="connsiteX1" fmla="*/ 541872 w 5061958"/>
              <a:gd name="connsiteY1" fmla="*/ -1 h 1243284"/>
              <a:gd name="connsiteX2" fmla="*/ 4826913 w 5061958"/>
              <a:gd name="connsiteY2" fmla="*/ 59251 h 1243284"/>
              <a:gd name="connsiteX3" fmla="*/ 5061958 w 5061958"/>
              <a:gd name="connsiteY3" fmla="*/ 1239007 h 1243284"/>
              <a:gd name="connsiteX4" fmla="*/ 0 w 5061958"/>
              <a:gd name="connsiteY4" fmla="*/ 1243283 h 1243284"/>
              <a:gd name="connsiteX0" fmla="*/ 0 w 5061958"/>
              <a:gd name="connsiteY0" fmla="*/ 1243277 h 1243276"/>
              <a:gd name="connsiteX1" fmla="*/ 578170 w 5061958"/>
              <a:gd name="connsiteY1" fmla="*/ -1 h 1243276"/>
              <a:gd name="connsiteX2" fmla="*/ 4826913 w 5061958"/>
              <a:gd name="connsiteY2" fmla="*/ 59245 h 1243276"/>
              <a:gd name="connsiteX3" fmla="*/ 5061958 w 5061958"/>
              <a:gd name="connsiteY3" fmla="*/ 1239001 h 1243276"/>
              <a:gd name="connsiteX4" fmla="*/ 0 w 5061958"/>
              <a:gd name="connsiteY4" fmla="*/ 1243277 h 1243276"/>
              <a:gd name="connsiteX0" fmla="*/ 0 w 5061958"/>
              <a:gd name="connsiteY0" fmla="*/ 1184031 h 1184030"/>
              <a:gd name="connsiteX1" fmla="*/ 255571 w 5061958"/>
              <a:gd name="connsiteY1" fmla="*/ 36167 h 1184030"/>
              <a:gd name="connsiteX2" fmla="*/ 4826913 w 5061958"/>
              <a:gd name="connsiteY2" fmla="*/ -1 h 1184030"/>
              <a:gd name="connsiteX3" fmla="*/ 5061958 w 5061958"/>
              <a:gd name="connsiteY3" fmla="*/ 1179755 h 1184030"/>
              <a:gd name="connsiteX4" fmla="*/ 0 w 5061958"/>
              <a:gd name="connsiteY4" fmla="*/ 1184031 h 1184030"/>
              <a:gd name="connsiteX0" fmla="*/ 0 w 5061958"/>
              <a:gd name="connsiteY0" fmla="*/ 1186028 h 1186027"/>
              <a:gd name="connsiteX1" fmla="*/ 216468 w 5061958"/>
              <a:gd name="connsiteY1" fmla="*/ -1 h 1186027"/>
              <a:gd name="connsiteX2" fmla="*/ 4826913 w 5061958"/>
              <a:gd name="connsiteY2" fmla="*/ 1996 h 1186027"/>
              <a:gd name="connsiteX3" fmla="*/ 5061958 w 5061958"/>
              <a:gd name="connsiteY3" fmla="*/ 1181752 h 1186027"/>
              <a:gd name="connsiteX4" fmla="*/ 0 w 5061958"/>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817566 w 4826913"/>
              <a:gd name="connsiteY3" fmla="*/ 1162669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78463 w 4826913"/>
              <a:gd name="connsiteY3" fmla="*/ 1124508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88239 w 4826913"/>
              <a:gd name="connsiteY3" fmla="*/ 1181763 h 1186027"/>
              <a:gd name="connsiteX4" fmla="*/ 0 w 4826913"/>
              <a:gd name="connsiteY4" fmla="*/ 1186028 h 1186027"/>
              <a:gd name="connsiteX0" fmla="*/ 0 w 4826913"/>
              <a:gd name="connsiteY0" fmla="*/ 1186028 h 1200850"/>
              <a:gd name="connsiteX1" fmla="*/ 216468 w 4826913"/>
              <a:gd name="connsiteY1" fmla="*/ -1 h 1200850"/>
              <a:gd name="connsiteX2" fmla="*/ 4826913 w 4826913"/>
              <a:gd name="connsiteY2" fmla="*/ 1996 h 1200850"/>
              <a:gd name="connsiteX3" fmla="*/ 4817566 w 4826913"/>
              <a:gd name="connsiteY3" fmla="*/ 1200851 h 1200850"/>
              <a:gd name="connsiteX4" fmla="*/ 0 w 4826913"/>
              <a:gd name="connsiteY4" fmla="*/ 1186028 h 1200850"/>
              <a:gd name="connsiteX0" fmla="*/ 0 w 5006420"/>
              <a:gd name="connsiteY0" fmla="*/ 1186028 h 1200852"/>
              <a:gd name="connsiteX1" fmla="*/ 216468 w 5006420"/>
              <a:gd name="connsiteY1" fmla="*/ -1 h 1200852"/>
              <a:gd name="connsiteX2" fmla="*/ 4826913 w 5006420"/>
              <a:gd name="connsiteY2" fmla="*/ 1996 h 1200852"/>
              <a:gd name="connsiteX3" fmla="*/ 5003304 w 5006420"/>
              <a:gd name="connsiteY3" fmla="*/ 1200852 h 1200852"/>
              <a:gd name="connsiteX4" fmla="*/ 0 w 5006420"/>
              <a:gd name="connsiteY4" fmla="*/ 1186028 h 1200852"/>
              <a:gd name="connsiteX0" fmla="*/ 0 w 5035747"/>
              <a:gd name="connsiteY0" fmla="*/ 1186028 h 1219941"/>
              <a:gd name="connsiteX1" fmla="*/ 216468 w 5035747"/>
              <a:gd name="connsiteY1" fmla="*/ -1 h 1219941"/>
              <a:gd name="connsiteX2" fmla="*/ 4826913 w 5035747"/>
              <a:gd name="connsiteY2" fmla="*/ 1996 h 1219941"/>
              <a:gd name="connsiteX3" fmla="*/ 5032631 w 5035747"/>
              <a:gd name="connsiteY3" fmla="*/ 1219940 h 1219941"/>
              <a:gd name="connsiteX4" fmla="*/ 0 w 5035747"/>
              <a:gd name="connsiteY4" fmla="*/ 1186028 h 1219941"/>
              <a:gd name="connsiteX0" fmla="*/ 0 w 4928214"/>
              <a:gd name="connsiteY0" fmla="*/ 1186027 h 1219941"/>
              <a:gd name="connsiteX1" fmla="*/ 108935 w 4928214"/>
              <a:gd name="connsiteY1" fmla="*/ -1 h 1219941"/>
              <a:gd name="connsiteX2" fmla="*/ 4719380 w 4928214"/>
              <a:gd name="connsiteY2" fmla="*/ 1996 h 1219941"/>
              <a:gd name="connsiteX3" fmla="*/ 4925098 w 4928214"/>
              <a:gd name="connsiteY3" fmla="*/ 1219940 h 1219941"/>
              <a:gd name="connsiteX4" fmla="*/ 0 w 4928214"/>
              <a:gd name="connsiteY4" fmla="*/ 1186027 h 1219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8214" h="1219941">
                <a:moveTo>
                  <a:pt x="0" y="1186027"/>
                </a:moveTo>
                <a:lnTo>
                  <a:pt x="108935" y="-1"/>
                </a:lnTo>
                <a:lnTo>
                  <a:pt x="4719380" y="1996"/>
                </a:lnTo>
                <a:cubicBezTo>
                  <a:pt x="4716264" y="388887"/>
                  <a:pt x="4928214" y="833049"/>
                  <a:pt x="4925098" y="1219940"/>
                </a:cubicBezTo>
                <a:lnTo>
                  <a:pt x="0" y="1186027"/>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1" name="Rectangle 50"/>
          <p:cNvSpPr/>
          <p:nvPr/>
        </p:nvSpPr>
        <p:spPr>
          <a:xfrm>
            <a:off x="4544568" y="1261872"/>
            <a:ext cx="4467225" cy="4762842"/>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spcBef>
                <a:spcPts val="300"/>
              </a:spcBef>
              <a:buClr>
                <a:srgbClr val="0038A8"/>
              </a:buClr>
            </a:pPr>
            <a:r>
              <a:rPr lang="en-US" sz="1400" b="1" dirty="0" smtClean="0"/>
              <a:t>Distractions</a:t>
            </a:r>
          </a:p>
          <a:p>
            <a:pPr marL="276225" lvl="1" indent="-161925" defTabSz="820738" fontAlgn="base">
              <a:spcBef>
                <a:spcPts val="300"/>
              </a:spcBef>
              <a:buClr>
                <a:schemeClr val="hlink"/>
              </a:buClr>
              <a:buFont typeface="Wingdings" pitchFamily="2" charset="2"/>
              <a:buChar char="§"/>
              <a:defRPr/>
            </a:pPr>
            <a:r>
              <a:rPr lang="en-US" sz="1200" kern="0" dirty="0" smtClean="0"/>
              <a:t>Hard to focus on a conversation</a:t>
            </a:r>
          </a:p>
          <a:p>
            <a:pPr marL="276225" lvl="1" indent="-161925" defTabSz="820738" fontAlgn="base">
              <a:spcBef>
                <a:spcPts val="300"/>
              </a:spcBef>
              <a:buClr>
                <a:schemeClr val="hlink"/>
              </a:buClr>
              <a:buFont typeface="Wingdings" pitchFamily="2" charset="2"/>
              <a:buChar char="§"/>
              <a:defRPr/>
            </a:pPr>
            <a:r>
              <a:rPr lang="en-US" sz="1200" kern="0" dirty="0" smtClean="0"/>
              <a:t>Difficult to pay attention</a:t>
            </a:r>
            <a:endParaRPr lang="en-US" sz="400" kern="0" dirty="0" smtClean="0"/>
          </a:p>
          <a:p>
            <a:pPr marL="228600" indent="-228600">
              <a:spcBef>
                <a:spcPts val="300"/>
              </a:spcBef>
              <a:buClr>
                <a:srgbClr val="0038A8"/>
              </a:buClr>
            </a:pPr>
            <a:r>
              <a:rPr lang="en-US" sz="1400" b="1" dirty="0" smtClean="0"/>
              <a:t>Emotions</a:t>
            </a:r>
          </a:p>
          <a:p>
            <a:pPr marL="276225" lvl="1" indent="-161925" defTabSz="820738" fontAlgn="base">
              <a:spcBef>
                <a:spcPts val="300"/>
              </a:spcBef>
              <a:buClr>
                <a:schemeClr val="hlink"/>
              </a:buClr>
              <a:buFont typeface="Wingdings" pitchFamily="2" charset="2"/>
              <a:buChar char="§"/>
              <a:defRPr/>
            </a:pPr>
            <a:r>
              <a:rPr lang="en-US" sz="1200" kern="0" dirty="0" smtClean="0"/>
              <a:t>Reacting to certain words, concepts or ideas</a:t>
            </a:r>
          </a:p>
          <a:p>
            <a:pPr marL="276225" lvl="1" indent="-161925" defTabSz="820738" fontAlgn="base">
              <a:spcBef>
                <a:spcPts val="300"/>
              </a:spcBef>
              <a:buClr>
                <a:schemeClr val="hlink"/>
              </a:buClr>
              <a:buFont typeface="Wingdings" pitchFamily="2" charset="2"/>
              <a:buChar char="§"/>
              <a:defRPr/>
            </a:pPr>
            <a:r>
              <a:rPr lang="en-US" sz="1200" kern="0" dirty="0" smtClean="0"/>
              <a:t>Focusing on response instead of message</a:t>
            </a:r>
            <a:endParaRPr lang="en-US" sz="400" kern="0" dirty="0" smtClean="0"/>
          </a:p>
          <a:p>
            <a:pPr marL="225425" lvl="0" indent="-225425" defTabSz="820738" fontAlgn="base">
              <a:spcBef>
                <a:spcPts val="300"/>
              </a:spcBef>
              <a:buClr>
                <a:schemeClr val="hlink"/>
              </a:buClr>
              <a:defRPr/>
            </a:pPr>
            <a:r>
              <a:rPr lang="en-US" sz="1400" b="1" kern="0" dirty="0" smtClean="0"/>
              <a:t>Ulterior Motives</a:t>
            </a:r>
          </a:p>
          <a:p>
            <a:pPr marL="276225" lvl="1" indent="-161925" defTabSz="820738" fontAlgn="base">
              <a:spcBef>
                <a:spcPts val="300"/>
              </a:spcBef>
              <a:buClr>
                <a:schemeClr val="hlink"/>
              </a:buClr>
              <a:buFont typeface="Wingdings" pitchFamily="2" charset="2"/>
              <a:buChar char="§"/>
              <a:defRPr/>
            </a:pPr>
            <a:r>
              <a:rPr lang="en-US" sz="1200" kern="0" dirty="0" smtClean="0"/>
              <a:t>Trying to impress or influence</a:t>
            </a:r>
          </a:p>
          <a:p>
            <a:pPr marL="276225" lvl="1" indent="-161925" defTabSz="820738" fontAlgn="base">
              <a:spcBef>
                <a:spcPts val="300"/>
              </a:spcBef>
              <a:buClr>
                <a:schemeClr val="hlink"/>
              </a:buClr>
              <a:buFont typeface="Wingdings" pitchFamily="2" charset="2"/>
              <a:buChar char="§"/>
              <a:defRPr/>
            </a:pPr>
            <a:r>
              <a:rPr lang="en-US" sz="1200" kern="0" dirty="0" smtClean="0"/>
              <a:t>Trying to compete with speaker</a:t>
            </a:r>
            <a:endParaRPr lang="en-US" sz="400" b="1" kern="0" dirty="0" smtClean="0"/>
          </a:p>
          <a:p>
            <a:pPr marL="225425" lvl="0" indent="-225425" defTabSz="820738" fontAlgn="base">
              <a:spcBef>
                <a:spcPts val="300"/>
              </a:spcBef>
              <a:buClr>
                <a:schemeClr val="hlink"/>
              </a:buClr>
              <a:defRPr/>
            </a:pPr>
            <a:r>
              <a:rPr lang="en-US" sz="1400" b="1" kern="0" dirty="0" smtClean="0"/>
              <a:t>Speed Gap</a:t>
            </a:r>
          </a:p>
          <a:p>
            <a:pPr marL="285750" lvl="1" indent="-171450" defTabSz="820738" fontAlgn="base">
              <a:spcBef>
                <a:spcPts val="300"/>
              </a:spcBef>
              <a:buClr>
                <a:schemeClr val="hlink"/>
              </a:buClr>
              <a:buFont typeface="Wingdings" pitchFamily="2" charset="2"/>
              <a:buChar char="§"/>
              <a:defRPr/>
            </a:pPr>
            <a:r>
              <a:rPr lang="en-US" sz="1200" kern="0" dirty="0" smtClean="0"/>
              <a:t>Losing focus due to lapse between hearing and processing information</a:t>
            </a:r>
          </a:p>
          <a:p>
            <a:pPr marL="285750" lvl="1" indent="-171450" defTabSz="820738" fontAlgn="base">
              <a:spcBef>
                <a:spcPts val="300"/>
              </a:spcBef>
              <a:buClr>
                <a:schemeClr val="hlink"/>
              </a:buClr>
              <a:buFont typeface="Wingdings" pitchFamily="2" charset="2"/>
              <a:buChar char="§"/>
              <a:defRPr/>
            </a:pPr>
            <a:r>
              <a:rPr lang="en-US" sz="1200" kern="0" dirty="0" smtClean="0"/>
              <a:t>Preparing responses or jumping to conclusions</a:t>
            </a:r>
            <a:endParaRPr lang="en-US" sz="400" b="1" kern="0" dirty="0" smtClean="0"/>
          </a:p>
          <a:p>
            <a:pPr marL="225425" lvl="0" indent="-225425" defTabSz="820738" fontAlgn="base">
              <a:spcBef>
                <a:spcPts val="300"/>
              </a:spcBef>
              <a:buClr>
                <a:schemeClr val="hlink"/>
              </a:buClr>
              <a:defRPr/>
            </a:pPr>
            <a:r>
              <a:rPr lang="en-US" sz="1400" b="1" kern="0" dirty="0" smtClean="0"/>
              <a:t>Assumptions</a:t>
            </a:r>
          </a:p>
          <a:p>
            <a:pPr marL="285750" lvl="1" indent="-171450" defTabSz="820738" fontAlgn="base">
              <a:spcBef>
                <a:spcPts val="300"/>
              </a:spcBef>
              <a:buClr>
                <a:schemeClr val="hlink"/>
              </a:buClr>
              <a:buFont typeface="Wingdings" pitchFamily="2" charset="2"/>
              <a:buChar char="§"/>
              <a:defRPr/>
            </a:pPr>
            <a:r>
              <a:rPr lang="en-US" sz="1200" kern="0" dirty="0" smtClean="0"/>
              <a:t>Think you know what’s coming and interrupt because of speed gap</a:t>
            </a:r>
          </a:p>
          <a:p>
            <a:pPr marL="285750" lvl="1" indent="-171450" defTabSz="820738" fontAlgn="base">
              <a:spcBef>
                <a:spcPts val="300"/>
              </a:spcBef>
              <a:buClr>
                <a:schemeClr val="hlink"/>
              </a:buClr>
              <a:buFont typeface="Wingdings" pitchFamily="2" charset="2"/>
              <a:buChar char="§"/>
              <a:defRPr/>
            </a:pPr>
            <a:r>
              <a:rPr lang="en-US" sz="1200" kern="0" dirty="0" smtClean="0"/>
              <a:t>Gives impression don’t value the speaker</a:t>
            </a:r>
            <a:endParaRPr lang="en-US" sz="400" b="1" kern="0" dirty="0" smtClean="0"/>
          </a:p>
          <a:p>
            <a:pPr marL="225425" indent="-225425" defTabSz="820738" fontAlgn="base">
              <a:spcBef>
                <a:spcPts val="300"/>
              </a:spcBef>
              <a:buClr>
                <a:schemeClr val="hlink"/>
              </a:buClr>
            </a:pPr>
            <a:r>
              <a:rPr lang="en-US" sz="1400" b="1" kern="0" dirty="0" smtClean="0"/>
              <a:t>Certain Phrases</a:t>
            </a:r>
          </a:p>
          <a:p>
            <a:pPr marL="285750" lvl="1" indent="-228600" defTabSz="820738" fontAlgn="base">
              <a:spcBef>
                <a:spcPts val="300"/>
              </a:spcBef>
              <a:buClr>
                <a:schemeClr val="hlink"/>
              </a:buClr>
              <a:buFont typeface="Wingdings" pitchFamily="2" charset="2"/>
              <a:buChar char="§"/>
            </a:pPr>
            <a:r>
              <a:rPr lang="en-US" sz="1200" kern="0" dirty="0" smtClean="0"/>
              <a:t>Unintentionally saying the wrong thing</a:t>
            </a:r>
          </a:p>
          <a:p>
            <a:pPr marL="285750" lvl="1" indent="-228600" defTabSz="820738" fontAlgn="base">
              <a:spcBef>
                <a:spcPts val="300"/>
              </a:spcBef>
              <a:buClr>
                <a:schemeClr val="hlink"/>
              </a:buClr>
              <a:buFont typeface="Wingdings" pitchFamily="2" charset="2"/>
              <a:buChar char="§"/>
            </a:pPr>
            <a:r>
              <a:rPr lang="en-US" sz="1200" kern="0" dirty="0" smtClean="0"/>
              <a:t>Can shut people down, hurt feelings or make people defensive</a:t>
            </a:r>
            <a:endParaRPr lang="en-US" sz="1200"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27</a:t>
            </a:fld>
            <a:endParaRPr lang="en-US" kern="0" dirty="0">
              <a:solidFill>
                <a:sysClr val="windowText" lastClr="000000"/>
              </a:solidFill>
            </a:endParaRPr>
          </a:p>
        </p:txBody>
      </p:sp>
      <p:sp>
        <p:nvSpPr>
          <p:cNvPr id="7" name="Title 3"/>
          <p:cNvSpPr>
            <a:spLocks noGrp="1"/>
          </p:cNvSpPr>
          <p:nvPr>
            <p:ph type="title"/>
          </p:nvPr>
        </p:nvSpPr>
        <p:spPr/>
        <p:txBody>
          <a:bodyPr/>
          <a:lstStyle/>
          <a:p>
            <a:r>
              <a:rPr lang="en-US" dirty="0" smtClean="0"/>
              <a:t>	Active Listening Challenges:  Overcoming Barriers</a:t>
            </a:r>
            <a:endParaRPr lang="en-US" dirty="0"/>
          </a:p>
        </p:txBody>
      </p:sp>
      <p:grpSp>
        <p:nvGrpSpPr>
          <p:cNvPr id="2" name="Group 54"/>
          <p:cNvGrpSpPr/>
          <p:nvPr/>
        </p:nvGrpSpPr>
        <p:grpSpPr>
          <a:xfrm>
            <a:off x="228600" y="1444234"/>
            <a:ext cx="3752850" cy="4505325"/>
            <a:chOff x="228600" y="1444234"/>
            <a:chExt cx="3752850" cy="4505325"/>
          </a:xfrm>
        </p:grpSpPr>
        <p:sp>
          <p:nvSpPr>
            <p:cNvPr id="14" name="Rectangle 13"/>
            <p:cNvSpPr/>
            <p:nvPr/>
          </p:nvSpPr>
          <p:spPr bwMode="auto">
            <a:xfrm>
              <a:off x="228600" y="1444234"/>
              <a:ext cx="3752850" cy="4505325"/>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428625" y="1673733"/>
              <a:ext cx="3362325" cy="4076700"/>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19"/>
            <p:cNvGrpSpPr/>
            <p:nvPr/>
          </p:nvGrpSpPr>
          <p:grpSpPr>
            <a:xfrm>
              <a:off x="619125" y="2445258"/>
              <a:ext cx="3019425" cy="581025"/>
              <a:chOff x="4657725" y="1952625"/>
              <a:chExt cx="3019425" cy="581025"/>
            </a:xfrm>
          </p:grpSpPr>
          <p:sp>
            <p:nvSpPr>
              <p:cNvPr id="38" name="Pentagon 37"/>
              <p:cNvSpPr/>
              <p:nvPr/>
            </p:nvSpPr>
            <p:spPr bwMode="auto">
              <a:xfrm>
                <a:off x="4972050"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Pentagon 38"/>
              <p:cNvSpPr/>
              <p:nvPr/>
            </p:nvSpPr>
            <p:spPr bwMode="auto">
              <a:xfrm rot="10800000">
                <a:off x="4657725"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5" name="Group 23"/>
            <p:cNvGrpSpPr/>
            <p:nvPr/>
          </p:nvGrpSpPr>
          <p:grpSpPr>
            <a:xfrm>
              <a:off x="657225" y="5081302"/>
              <a:ext cx="3019425" cy="581025"/>
              <a:chOff x="4657725" y="1952625"/>
              <a:chExt cx="3019425" cy="581025"/>
            </a:xfrm>
          </p:grpSpPr>
          <p:sp>
            <p:nvSpPr>
              <p:cNvPr id="36" name="Pentagon 35"/>
              <p:cNvSpPr/>
              <p:nvPr/>
            </p:nvSpPr>
            <p:spPr bwMode="auto">
              <a:xfrm>
                <a:off x="4972050"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Pentagon 36"/>
              <p:cNvSpPr/>
              <p:nvPr/>
            </p:nvSpPr>
            <p:spPr bwMode="auto">
              <a:xfrm rot="10800000">
                <a:off x="4657725"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6" name="Group 26"/>
            <p:cNvGrpSpPr/>
            <p:nvPr/>
          </p:nvGrpSpPr>
          <p:grpSpPr>
            <a:xfrm>
              <a:off x="619125" y="3126296"/>
              <a:ext cx="3019425" cy="581025"/>
              <a:chOff x="4657725" y="1952625"/>
              <a:chExt cx="3019425" cy="581025"/>
            </a:xfrm>
          </p:grpSpPr>
          <p:sp>
            <p:nvSpPr>
              <p:cNvPr id="34" name="Pentagon 33"/>
              <p:cNvSpPr/>
              <p:nvPr/>
            </p:nvSpPr>
            <p:spPr bwMode="auto">
              <a:xfrm>
                <a:off x="4972050"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Pentagon 34"/>
              <p:cNvSpPr/>
              <p:nvPr/>
            </p:nvSpPr>
            <p:spPr bwMode="auto">
              <a:xfrm rot="10800000">
                <a:off x="4657725"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8" name="Group 29"/>
            <p:cNvGrpSpPr/>
            <p:nvPr/>
          </p:nvGrpSpPr>
          <p:grpSpPr>
            <a:xfrm>
              <a:off x="619125" y="3771615"/>
              <a:ext cx="3019425" cy="581025"/>
              <a:chOff x="4657725" y="1952625"/>
              <a:chExt cx="3019425" cy="581025"/>
            </a:xfrm>
          </p:grpSpPr>
          <p:sp>
            <p:nvSpPr>
              <p:cNvPr id="32" name="Pentagon 31"/>
              <p:cNvSpPr/>
              <p:nvPr/>
            </p:nvSpPr>
            <p:spPr bwMode="auto">
              <a:xfrm>
                <a:off x="4972050"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Pentagon 32"/>
              <p:cNvSpPr/>
              <p:nvPr/>
            </p:nvSpPr>
            <p:spPr bwMode="auto">
              <a:xfrm rot="10800000">
                <a:off x="4657725"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32"/>
            <p:cNvGrpSpPr/>
            <p:nvPr/>
          </p:nvGrpSpPr>
          <p:grpSpPr>
            <a:xfrm>
              <a:off x="647700" y="4426458"/>
              <a:ext cx="3019425" cy="581025"/>
              <a:chOff x="4657725" y="1952625"/>
              <a:chExt cx="3019425" cy="581025"/>
            </a:xfrm>
          </p:grpSpPr>
          <p:sp>
            <p:nvSpPr>
              <p:cNvPr id="30" name="Pentagon 29"/>
              <p:cNvSpPr/>
              <p:nvPr/>
            </p:nvSpPr>
            <p:spPr bwMode="auto">
              <a:xfrm>
                <a:off x="4972050"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Pentagon 30"/>
              <p:cNvSpPr/>
              <p:nvPr/>
            </p:nvSpPr>
            <p:spPr bwMode="auto">
              <a:xfrm rot="10800000">
                <a:off x="4657725"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35"/>
            <p:cNvGrpSpPr/>
            <p:nvPr/>
          </p:nvGrpSpPr>
          <p:grpSpPr>
            <a:xfrm>
              <a:off x="600075" y="1788033"/>
              <a:ext cx="3019425" cy="581025"/>
              <a:chOff x="4657725" y="1952625"/>
              <a:chExt cx="3019425" cy="581025"/>
            </a:xfrm>
            <a:solidFill>
              <a:srgbClr val="961B4E"/>
            </a:solidFill>
          </p:grpSpPr>
          <p:sp>
            <p:nvSpPr>
              <p:cNvPr id="28" name="Pentagon 27"/>
              <p:cNvSpPr/>
              <p:nvPr/>
            </p:nvSpPr>
            <p:spPr bwMode="auto">
              <a:xfrm>
                <a:off x="4972050"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Pentagon 28"/>
              <p:cNvSpPr/>
              <p:nvPr/>
            </p:nvSpPr>
            <p:spPr bwMode="auto">
              <a:xfrm rot="10800000">
                <a:off x="4657725" y="1952625"/>
                <a:ext cx="2705100" cy="581025"/>
              </a:xfrm>
              <a:prstGeom prst="homePlate">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2" name="TextBox 21"/>
            <p:cNvSpPr txBox="1"/>
            <p:nvPr/>
          </p:nvSpPr>
          <p:spPr>
            <a:xfrm>
              <a:off x="1428751" y="1892808"/>
              <a:ext cx="1447800" cy="369332"/>
            </a:xfrm>
            <a:prstGeom prst="rect">
              <a:avLst/>
            </a:prstGeom>
            <a:noFill/>
          </p:spPr>
          <p:txBody>
            <a:bodyPr wrap="square" rtlCol="0">
              <a:spAutoFit/>
            </a:bodyPr>
            <a:lstStyle/>
            <a:p>
              <a:r>
                <a:rPr lang="en-US" dirty="0" smtClean="0">
                  <a:solidFill>
                    <a:schemeClr val="bg1"/>
                  </a:solidFill>
                </a:rPr>
                <a:t>Distractions</a:t>
              </a:r>
            </a:p>
          </p:txBody>
        </p:sp>
        <p:sp>
          <p:nvSpPr>
            <p:cNvPr id="23" name="TextBox 22"/>
            <p:cNvSpPr txBox="1"/>
            <p:nvPr/>
          </p:nvSpPr>
          <p:spPr>
            <a:xfrm>
              <a:off x="1466851" y="2550033"/>
              <a:ext cx="1447800" cy="369332"/>
            </a:xfrm>
            <a:prstGeom prst="rect">
              <a:avLst/>
            </a:prstGeom>
            <a:noFill/>
          </p:spPr>
          <p:txBody>
            <a:bodyPr wrap="square" rtlCol="0">
              <a:spAutoFit/>
            </a:bodyPr>
            <a:lstStyle/>
            <a:p>
              <a:r>
                <a:rPr lang="en-US" dirty="0" smtClean="0">
                  <a:solidFill>
                    <a:schemeClr val="bg1"/>
                  </a:solidFill>
                </a:rPr>
                <a:t>Emotions</a:t>
              </a:r>
            </a:p>
          </p:txBody>
        </p:sp>
        <p:sp>
          <p:nvSpPr>
            <p:cNvPr id="24" name="TextBox 23"/>
            <p:cNvSpPr txBox="1"/>
            <p:nvPr/>
          </p:nvSpPr>
          <p:spPr>
            <a:xfrm>
              <a:off x="1438276" y="3874008"/>
              <a:ext cx="1447800" cy="369332"/>
            </a:xfrm>
            <a:prstGeom prst="rect">
              <a:avLst/>
            </a:prstGeom>
            <a:noFill/>
          </p:spPr>
          <p:txBody>
            <a:bodyPr wrap="square" rtlCol="0">
              <a:spAutoFit/>
            </a:bodyPr>
            <a:lstStyle/>
            <a:p>
              <a:r>
                <a:rPr lang="en-US" dirty="0" smtClean="0">
                  <a:solidFill>
                    <a:schemeClr val="bg1"/>
                  </a:solidFill>
                </a:rPr>
                <a:t>Speed Gap</a:t>
              </a:r>
            </a:p>
          </p:txBody>
        </p:sp>
        <p:sp>
          <p:nvSpPr>
            <p:cNvPr id="25" name="TextBox 24"/>
            <p:cNvSpPr txBox="1"/>
            <p:nvPr/>
          </p:nvSpPr>
          <p:spPr>
            <a:xfrm>
              <a:off x="1476375" y="4502658"/>
              <a:ext cx="1752599" cy="369332"/>
            </a:xfrm>
            <a:prstGeom prst="rect">
              <a:avLst/>
            </a:prstGeom>
            <a:noFill/>
          </p:spPr>
          <p:txBody>
            <a:bodyPr wrap="square" rtlCol="0">
              <a:spAutoFit/>
            </a:bodyPr>
            <a:lstStyle/>
            <a:p>
              <a:r>
                <a:rPr lang="en-US" dirty="0" smtClean="0">
                  <a:solidFill>
                    <a:schemeClr val="bg1"/>
                  </a:solidFill>
                </a:rPr>
                <a:t>Assumptions</a:t>
              </a:r>
            </a:p>
          </p:txBody>
        </p:sp>
        <p:sp>
          <p:nvSpPr>
            <p:cNvPr id="26" name="TextBox 25"/>
            <p:cNvSpPr txBox="1"/>
            <p:nvPr/>
          </p:nvSpPr>
          <p:spPr>
            <a:xfrm>
              <a:off x="762000" y="5169408"/>
              <a:ext cx="2895600" cy="369332"/>
            </a:xfrm>
            <a:prstGeom prst="rect">
              <a:avLst/>
            </a:prstGeom>
            <a:noFill/>
          </p:spPr>
          <p:txBody>
            <a:bodyPr wrap="square" rtlCol="0">
              <a:spAutoFit/>
            </a:bodyPr>
            <a:lstStyle/>
            <a:p>
              <a:pPr algn="ctr"/>
              <a:r>
                <a:rPr lang="en-US" dirty="0" smtClean="0">
                  <a:solidFill>
                    <a:schemeClr val="bg1"/>
                  </a:solidFill>
                </a:rPr>
                <a:t>Certain Phrases</a:t>
              </a:r>
            </a:p>
          </p:txBody>
        </p:sp>
        <p:sp>
          <p:nvSpPr>
            <p:cNvPr id="27" name="TextBox 26"/>
            <p:cNvSpPr txBox="1"/>
            <p:nvPr/>
          </p:nvSpPr>
          <p:spPr>
            <a:xfrm>
              <a:off x="1190626" y="3245358"/>
              <a:ext cx="2047874" cy="369332"/>
            </a:xfrm>
            <a:prstGeom prst="rect">
              <a:avLst/>
            </a:prstGeom>
            <a:noFill/>
          </p:spPr>
          <p:txBody>
            <a:bodyPr wrap="square" rtlCol="0">
              <a:spAutoFit/>
            </a:bodyPr>
            <a:lstStyle/>
            <a:p>
              <a:r>
                <a:rPr lang="en-US" dirty="0" smtClean="0">
                  <a:solidFill>
                    <a:schemeClr val="bg1"/>
                  </a:solidFill>
                </a:rPr>
                <a:t>Ulterior Motives</a:t>
              </a:r>
            </a:p>
          </p:txBody>
        </p:sp>
      </p:grpSp>
      <p:sp>
        <p:nvSpPr>
          <p:cNvPr id="45" name="TextBox 44"/>
          <p:cNvSpPr txBox="1"/>
          <p:nvPr/>
        </p:nvSpPr>
        <p:spPr>
          <a:xfrm>
            <a:off x="228600" y="6309360"/>
            <a:ext cx="8602898" cy="307777"/>
          </a:xfrm>
          <a:prstGeom prst="rect">
            <a:avLst/>
          </a:prstGeom>
          <a:noFill/>
        </p:spPr>
        <p:txBody>
          <a:bodyPr wrap="square" rtlCol="0">
            <a:spAutoFit/>
          </a:bodyPr>
          <a:lstStyle/>
          <a:p>
            <a:r>
              <a:rPr lang="en-US" sz="600" baseline="50000" dirty="0" smtClean="0"/>
              <a:t>12 </a:t>
            </a:r>
            <a:r>
              <a:rPr lang="en-US" sz="700" dirty="0" err="1" smtClean="0"/>
              <a:t>Skillport</a:t>
            </a:r>
            <a:r>
              <a:rPr lang="en-US" sz="700" dirty="0" smtClean="0"/>
              <a:t>. (2012). </a:t>
            </a:r>
            <a:r>
              <a:rPr lang="en-US" sz="700" i="1" dirty="0" smtClean="0"/>
              <a:t>The Value and Challenge of Effective Listening</a:t>
            </a:r>
            <a:r>
              <a:rPr lang="en-US" sz="700" dirty="0" smtClean="0"/>
              <a:t>. Slide 10-18. Interpersonal Communication: Listening Essentials. ID: comm_21_a03_bs_enus. Skillport. Web. </a:t>
            </a:r>
            <a:r>
              <a:rPr lang="en-US" sz="700" dirty="0" smtClean="0">
                <a:latin typeface="Arial" pitchFamily="34" charset="0"/>
                <a:cs typeface="Arial" pitchFamily="34" charset="0"/>
              </a:rPr>
              <a:t>Accessed May 6, 2014.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58" name="Freeform 57"/>
          <p:cNvSpPr/>
          <p:nvPr/>
        </p:nvSpPr>
        <p:spPr bwMode="auto">
          <a:xfrm rot="16200000">
            <a:off x="1883842" y="3296570"/>
            <a:ext cx="4762816" cy="640080"/>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4773948"/>
              <a:gd name="connsiteY0" fmla="*/ 1149887 h 1149886"/>
              <a:gd name="connsiteX1" fmla="*/ 195017 w 4773948"/>
              <a:gd name="connsiteY1" fmla="*/ 39916 h 1149886"/>
              <a:gd name="connsiteX2" fmla="*/ 4773948 w 4773948"/>
              <a:gd name="connsiteY2" fmla="*/ 0 h 1149886"/>
              <a:gd name="connsiteX3" fmla="*/ 4386110 w 4773948"/>
              <a:gd name="connsiteY3" fmla="*/ 1111630 h 1149886"/>
              <a:gd name="connsiteX4" fmla="*/ 0 w 4773948"/>
              <a:gd name="connsiteY4" fmla="*/ 1149887 h 1149886"/>
              <a:gd name="connsiteX0" fmla="*/ 740686 w 4578931"/>
              <a:gd name="connsiteY0" fmla="*/ 1132976 h 1132976"/>
              <a:gd name="connsiteX1" fmla="*/ 0 w 4578931"/>
              <a:gd name="connsiteY1" fmla="*/ 39916 h 1132976"/>
              <a:gd name="connsiteX2" fmla="*/ 4578931 w 4578931"/>
              <a:gd name="connsiteY2" fmla="*/ 0 h 1132976"/>
              <a:gd name="connsiteX3" fmla="*/ 4191093 w 4578931"/>
              <a:gd name="connsiteY3" fmla="*/ 1111630 h 1132976"/>
              <a:gd name="connsiteX4" fmla="*/ 740686 w 4578931"/>
              <a:gd name="connsiteY4" fmla="*/ 1132976 h 1132976"/>
              <a:gd name="connsiteX0" fmla="*/ 740686 w 4578931"/>
              <a:gd name="connsiteY0" fmla="*/ 1132976 h 1132976"/>
              <a:gd name="connsiteX1" fmla="*/ 0 w 4578931"/>
              <a:gd name="connsiteY1" fmla="*/ 10330 h 1132976"/>
              <a:gd name="connsiteX2" fmla="*/ 4578931 w 4578931"/>
              <a:gd name="connsiteY2" fmla="*/ 0 h 1132976"/>
              <a:gd name="connsiteX3" fmla="*/ 4191093 w 4578931"/>
              <a:gd name="connsiteY3" fmla="*/ 1111630 h 1132976"/>
              <a:gd name="connsiteX4" fmla="*/ 740686 w 4578931"/>
              <a:gd name="connsiteY4" fmla="*/ 1132976 h 1132976"/>
              <a:gd name="connsiteX0" fmla="*/ 740686 w 4559525"/>
              <a:gd name="connsiteY0" fmla="*/ 1132976 h 1132976"/>
              <a:gd name="connsiteX1" fmla="*/ 0 w 4559525"/>
              <a:gd name="connsiteY1" fmla="*/ 10330 h 1132976"/>
              <a:gd name="connsiteX2" fmla="*/ 4559525 w 4559525"/>
              <a:gd name="connsiteY2" fmla="*/ 0 h 1132976"/>
              <a:gd name="connsiteX3" fmla="*/ 4191093 w 4559525"/>
              <a:gd name="connsiteY3" fmla="*/ 1111630 h 1132976"/>
              <a:gd name="connsiteX4" fmla="*/ 740686 w 4559525"/>
              <a:gd name="connsiteY4" fmla="*/ 1132976 h 1132976"/>
              <a:gd name="connsiteX0" fmla="*/ 740686 w 4585747"/>
              <a:gd name="connsiteY0" fmla="*/ 1132978 h 1132978"/>
              <a:gd name="connsiteX1" fmla="*/ 0 w 4585747"/>
              <a:gd name="connsiteY1" fmla="*/ 10332 h 1132978"/>
              <a:gd name="connsiteX2" fmla="*/ 4585747 w 4585747"/>
              <a:gd name="connsiteY2" fmla="*/ 1 h 1132978"/>
              <a:gd name="connsiteX3" fmla="*/ 4191093 w 4585747"/>
              <a:gd name="connsiteY3" fmla="*/ 1111632 h 1132978"/>
              <a:gd name="connsiteX4" fmla="*/ 740686 w 4585747"/>
              <a:gd name="connsiteY4" fmla="*/ 1132978 h 1132978"/>
              <a:gd name="connsiteX0" fmla="*/ 714464 w 4559525"/>
              <a:gd name="connsiteY0" fmla="*/ 1138891 h 1138891"/>
              <a:gd name="connsiteX1" fmla="*/ 0 w 4559525"/>
              <a:gd name="connsiteY1" fmla="*/ -1 h 1138891"/>
              <a:gd name="connsiteX2" fmla="*/ 4559525 w 4559525"/>
              <a:gd name="connsiteY2" fmla="*/ 5914 h 1138891"/>
              <a:gd name="connsiteX3" fmla="*/ 4164871 w 4559525"/>
              <a:gd name="connsiteY3" fmla="*/ 1117545 h 1138891"/>
              <a:gd name="connsiteX4" fmla="*/ 714464 w 4559525"/>
              <a:gd name="connsiteY4" fmla="*/ 1138891 h 1138891"/>
              <a:gd name="connsiteX0" fmla="*/ 749426 w 4594487"/>
              <a:gd name="connsiteY0" fmla="*/ 1155137 h 1155137"/>
              <a:gd name="connsiteX1" fmla="*/ 0 w 4594487"/>
              <a:gd name="connsiteY1" fmla="*/ 0 h 1155137"/>
              <a:gd name="connsiteX2" fmla="*/ 4594487 w 4594487"/>
              <a:gd name="connsiteY2" fmla="*/ 22160 h 1155137"/>
              <a:gd name="connsiteX3" fmla="*/ 4199833 w 4594487"/>
              <a:gd name="connsiteY3" fmla="*/ 1133791 h 1155137"/>
              <a:gd name="connsiteX4" fmla="*/ 749426 w 4594487"/>
              <a:gd name="connsiteY4" fmla="*/ 1155137 h 1155137"/>
              <a:gd name="connsiteX0" fmla="*/ 749426 w 4594487"/>
              <a:gd name="connsiteY0" fmla="*/ 1165468 h 1165468"/>
              <a:gd name="connsiteX1" fmla="*/ 0 w 4594487"/>
              <a:gd name="connsiteY1" fmla="*/ 10331 h 1165468"/>
              <a:gd name="connsiteX2" fmla="*/ 4594487 w 4594487"/>
              <a:gd name="connsiteY2" fmla="*/ 0 h 1165468"/>
              <a:gd name="connsiteX3" fmla="*/ 4199833 w 4594487"/>
              <a:gd name="connsiteY3" fmla="*/ 1144122 h 1165468"/>
              <a:gd name="connsiteX4" fmla="*/ 749426 w 4594487"/>
              <a:gd name="connsiteY4" fmla="*/ 1165468 h 1165468"/>
              <a:gd name="connsiteX0" fmla="*/ 714463 w 4559524"/>
              <a:gd name="connsiteY0" fmla="*/ 1171381 h 1171381"/>
              <a:gd name="connsiteX1" fmla="*/ 0 w 4559524"/>
              <a:gd name="connsiteY1" fmla="*/ 0 h 1171381"/>
              <a:gd name="connsiteX2" fmla="*/ 4559524 w 4559524"/>
              <a:gd name="connsiteY2" fmla="*/ 5913 h 1171381"/>
              <a:gd name="connsiteX3" fmla="*/ 4164870 w 4559524"/>
              <a:gd name="connsiteY3" fmla="*/ 1150035 h 1171381"/>
              <a:gd name="connsiteX4" fmla="*/ 714463 w 4559524"/>
              <a:gd name="connsiteY4" fmla="*/ 1171381 h 1171381"/>
              <a:gd name="connsiteX0" fmla="*/ 714463 w 4559524"/>
              <a:gd name="connsiteY0" fmla="*/ 1171381 h 1247507"/>
              <a:gd name="connsiteX1" fmla="*/ 0 w 4559524"/>
              <a:gd name="connsiteY1" fmla="*/ 0 h 1247507"/>
              <a:gd name="connsiteX2" fmla="*/ 4559524 w 4559524"/>
              <a:gd name="connsiteY2" fmla="*/ 5913 h 1247507"/>
              <a:gd name="connsiteX3" fmla="*/ 4531983 w 4559524"/>
              <a:gd name="connsiteY3" fmla="*/ 1247507 h 1247507"/>
              <a:gd name="connsiteX4" fmla="*/ 714463 w 4559524"/>
              <a:gd name="connsiteY4" fmla="*/ 1171381 h 1247507"/>
              <a:gd name="connsiteX0" fmla="*/ 50165 w 4559524"/>
              <a:gd name="connsiteY0" fmla="*/ 1236360 h 1247507"/>
              <a:gd name="connsiteX1" fmla="*/ 0 w 4559524"/>
              <a:gd name="connsiteY1" fmla="*/ 0 h 1247507"/>
              <a:gd name="connsiteX2" fmla="*/ 4559524 w 4559524"/>
              <a:gd name="connsiteY2" fmla="*/ 5913 h 1247507"/>
              <a:gd name="connsiteX3" fmla="*/ 4531983 w 4559524"/>
              <a:gd name="connsiteY3" fmla="*/ 1247507 h 1247507"/>
              <a:gd name="connsiteX4" fmla="*/ 50165 w 4559524"/>
              <a:gd name="connsiteY4" fmla="*/ 1236360 h 1247507"/>
              <a:gd name="connsiteX0" fmla="*/ 50165 w 4733021"/>
              <a:gd name="connsiteY0" fmla="*/ 1236360 h 1236360"/>
              <a:gd name="connsiteX1" fmla="*/ 0 w 4733021"/>
              <a:gd name="connsiteY1" fmla="*/ 0 h 1236360"/>
              <a:gd name="connsiteX2" fmla="*/ 4559524 w 4733021"/>
              <a:gd name="connsiteY2" fmla="*/ 5913 h 1236360"/>
              <a:gd name="connsiteX3" fmla="*/ 4733021 w 4733021"/>
              <a:gd name="connsiteY3" fmla="*/ 1085055 h 1236360"/>
              <a:gd name="connsiteX4" fmla="*/ 50165 w 4733021"/>
              <a:gd name="connsiteY4" fmla="*/ 1236360 h 1236360"/>
              <a:gd name="connsiteX0" fmla="*/ 0 w 4936338"/>
              <a:gd name="connsiteY0" fmla="*/ 1041417 h 1085055"/>
              <a:gd name="connsiteX1" fmla="*/ 203317 w 4936338"/>
              <a:gd name="connsiteY1" fmla="*/ 0 h 1085055"/>
              <a:gd name="connsiteX2" fmla="*/ 4762841 w 4936338"/>
              <a:gd name="connsiteY2" fmla="*/ 5913 h 1085055"/>
              <a:gd name="connsiteX3" fmla="*/ 4936338 w 4936338"/>
              <a:gd name="connsiteY3" fmla="*/ 1085055 h 1085055"/>
              <a:gd name="connsiteX4" fmla="*/ 0 w 4936338"/>
              <a:gd name="connsiteY4" fmla="*/ 1041417 h 1085055"/>
              <a:gd name="connsiteX0" fmla="*/ 0 w 4971301"/>
              <a:gd name="connsiteY0" fmla="*/ 1106399 h 1106399"/>
              <a:gd name="connsiteX1" fmla="*/ 238280 w 4971301"/>
              <a:gd name="connsiteY1" fmla="*/ 0 h 1106399"/>
              <a:gd name="connsiteX2" fmla="*/ 4797804 w 4971301"/>
              <a:gd name="connsiteY2" fmla="*/ 5913 h 1106399"/>
              <a:gd name="connsiteX3" fmla="*/ 4971301 w 4971301"/>
              <a:gd name="connsiteY3" fmla="*/ 1085055 h 1106399"/>
              <a:gd name="connsiteX4" fmla="*/ 0 w 4971301"/>
              <a:gd name="connsiteY4" fmla="*/ 1106399 h 1106399"/>
              <a:gd name="connsiteX0" fmla="*/ 0 w 4980042"/>
              <a:gd name="connsiteY0" fmla="*/ 1090155 h 1090155"/>
              <a:gd name="connsiteX1" fmla="*/ 247021 w 4980042"/>
              <a:gd name="connsiteY1" fmla="*/ 0 h 1090155"/>
              <a:gd name="connsiteX2" fmla="*/ 4806545 w 4980042"/>
              <a:gd name="connsiteY2" fmla="*/ 5913 h 1090155"/>
              <a:gd name="connsiteX3" fmla="*/ 4980042 w 4980042"/>
              <a:gd name="connsiteY3" fmla="*/ 1085055 h 1090155"/>
              <a:gd name="connsiteX4" fmla="*/ 0 w 4980042"/>
              <a:gd name="connsiteY4" fmla="*/ 1090155 h 1090155"/>
              <a:gd name="connsiteX0" fmla="*/ 0 w 5032439"/>
              <a:gd name="connsiteY0" fmla="*/ 1090155 h 1090155"/>
              <a:gd name="connsiteX1" fmla="*/ 247021 w 5032439"/>
              <a:gd name="connsiteY1" fmla="*/ 0 h 1090155"/>
              <a:gd name="connsiteX2" fmla="*/ 4806545 w 5032439"/>
              <a:gd name="connsiteY2" fmla="*/ 5913 h 1090155"/>
              <a:gd name="connsiteX3" fmla="*/ 5032439 w 5032439"/>
              <a:gd name="connsiteY3" fmla="*/ 1053470 h 1090155"/>
              <a:gd name="connsiteX4" fmla="*/ 0 w 5032439"/>
              <a:gd name="connsiteY4" fmla="*/ 1090155 h 1090155"/>
              <a:gd name="connsiteX0" fmla="*/ 0 w 5119768"/>
              <a:gd name="connsiteY0" fmla="*/ 1042777 h 1053470"/>
              <a:gd name="connsiteX1" fmla="*/ 334350 w 5119768"/>
              <a:gd name="connsiteY1" fmla="*/ 0 h 1053470"/>
              <a:gd name="connsiteX2" fmla="*/ 4893874 w 5119768"/>
              <a:gd name="connsiteY2" fmla="*/ 5913 h 1053470"/>
              <a:gd name="connsiteX3" fmla="*/ 5119768 w 5119768"/>
              <a:gd name="connsiteY3" fmla="*/ 1053470 h 1053470"/>
              <a:gd name="connsiteX4" fmla="*/ 0 w 5119768"/>
              <a:gd name="connsiteY4" fmla="*/ 1042777 h 1053470"/>
              <a:gd name="connsiteX0" fmla="*/ 0 w 5014973"/>
              <a:gd name="connsiteY0" fmla="*/ 1042778 h 1053470"/>
              <a:gd name="connsiteX1" fmla="*/ 229555 w 5014973"/>
              <a:gd name="connsiteY1" fmla="*/ 0 h 1053470"/>
              <a:gd name="connsiteX2" fmla="*/ 4789079 w 5014973"/>
              <a:gd name="connsiteY2" fmla="*/ 5913 h 1053470"/>
              <a:gd name="connsiteX3" fmla="*/ 5014973 w 5014973"/>
              <a:gd name="connsiteY3" fmla="*/ 1053470 h 1053470"/>
              <a:gd name="connsiteX4" fmla="*/ 0 w 5014973"/>
              <a:gd name="connsiteY4" fmla="*/ 1042778 h 1053470"/>
              <a:gd name="connsiteX0" fmla="*/ 0 w 5014973"/>
              <a:gd name="connsiteY0" fmla="*/ 1074362 h 1074362"/>
              <a:gd name="connsiteX1" fmla="*/ 229555 w 5014973"/>
              <a:gd name="connsiteY1" fmla="*/ 0 h 1074362"/>
              <a:gd name="connsiteX2" fmla="*/ 4789079 w 5014973"/>
              <a:gd name="connsiteY2" fmla="*/ 5913 h 1074362"/>
              <a:gd name="connsiteX3" fmla="*/ 5014973 w 5014973"/>
              <a:gd name="connsiteY3" fmla="*/ 1053470 h 1074362"/>
              <a:gd name="connsiteX4" fmla="*/ 0 w 5014973"/>
              <a:gd name="connsiteY4" fmla="*/ 1074362 h 1074362"/>
              <a:gd name="connsiteX0" fmla="*/ 0 w 4809939"/>
              <a:gd name="connsiteY0" fmla="*/ 1036535 h 1053469"/>
              <a:gd name="connsiteX1" fmla="*/ 24521 w 4809939"/>
              <a:gd name="connsiteY1" fmla="*/ 0 h 1053469"/>
              <a:gd name="connsiteX2" fmla="*/ 4584045 w 4809939"/>
              <a:gd name="connsiteY2" fmla="*/ 5913 h 1053469"/>
              <a:gd name="connsiteX3" fmla="*/ 4809939 w 4809939"/>
              <a:gd name="connsiteY3" fmla="*/ 1053470 h 1053469"/>
              <a:gd name="connsiteX4" fmla="*/ 0 w 4809939"/>
              <a:gd name="connsiteY4" fmla="*/ 1036535 h 1053469"/>
              <a:gd name="connsiteX0" fmla="*/ 0 w 4809939"/>
              <a:gd name="connsiteY0" fmla="*/ 1030622 h 1047558"/>
              <a:gd name="connsiteX1" fmla="*/ 41603 w 4809939"/>
              <a:gd name="connsiteY1" fmla="*/ 4066 h 1047558"/>
              <a:gd name="connsiteX2" fmla="*/ 4584045 w 4809939"/>
              <a:gd name="connsiteY2" fmla="*/ 0 h 1047558"/>
              <a:gd name="connsiteX3" fmla="*/ 4809939 w 4809939"/>
              <a:gd name="connsiteY3" fmla="*/ 1047557 h 1047558"/>
              <a:gd name="connsiteX4" fmla="*/ 0 w 4809939"/>
              <a:gd name="connsiteY4" fmla="*/ 1030622 h 1047558"/>
              <a:gd name="connsiteX0" fmla="*/ 0 w 4809939"/>
              <a:gd name="connsiteY0" fmla="*/ 1030622 h 1047556"/>
              <a:gd name="connsiteX1" fmla="*/ 30215 w 4809939"/>
              <a:gd name="connsiteY1" fmla="*/ 4067 h 1047556"/>
              <a:gd name="connsiteX2" fmla="*/ 4584045 w 4809939"/>
              <a:gd name="connsiteY2" fmla="*/ 0 h 1047556"/>
              <a:gd name="connsiteX3" fmla="*/ 4809939 w 4809939"/>
              <a:gd name="connsiteY3" fmla="*/ 1047557 h 1047556"/>
              <a:gd name="connsiteX4" fmla="*/ 0 w 4809939"/>
              <a:gd name="connsiteY4" fmla="*/ 1030622 h 1047556"/>
              <a:gd name="connsiteX0" fmla="*/ 0 w 4809939"/>
              <a:gd name="connsiteY0" fmla="*/ 1030622 h 1047558"/>
              <a:gd name="connsiteX1" fmla="*/ 41602 w 4809939"/>
              <a:gd name="connsiteY1" fmla="*/ 4066 h 1047558"/>
              <a:gd name="connsiteX2" fmla="*/ 4584045 w 4809939"/>
              <a:gd name="connsiteY2" fmla="*/ 0 h 1047558"/>
              <a:gd name="connsiteX3" fmla="*/ 4809939 w 4809939"/>
              <a:gd name="connsiteY3" fmla="*/ 1047557 h 1047558"/>
              <a:gd name="connsiteX4" fmla="*/ 0 w 4809939"/>
              <a:gd name="connsiteY4" fmla="*/ 1030622 h 1047558"/>
              <a:gd name="connsiteX0" fmla="*/ 0 w 4809939"/>
              <a:gd name="connsiteY0" fmla="*/ 1047680 h 1064614"/>
              <a:gd name="connsiteX1" fmla="*/ 29548 w 4809939"/>
              <a:gd name="connsiteY1" fmla="*/ 1 h 1064614"/>
              <a:gd name="connsiteX2" fmla="*/ 4584045 w 4809939"/>
              <a:gd name="connsiteY2" fmla="*/ 17058 h 1064614"/>
              <a:gd name="connsiteX3" fmla="*/ 4809939 w 4809939"/>
              <a:gd name="connsiteY3" fmla="*/ 1064615 h 1064614"/>
              <a:gd name="connsiteX4" fmla="*/ 0 w 4809939"/>
              <a:gd name="connsiteY4" fmla="*/ 1047680 h 1064614"/>
              <a:gd name="connsiteX0" fmla="*/ 0 w 4809939"/>
              <a:gd name="connsiteY0" fmla="*/ 1047678 h 1064614"/>
              <a:gd name="connsiteX1" fmla="*/ 17496 w 4809939"/>
              <a:gd name="connsiteY1" fmla="*/ -1 h 1064614"/>
              <a:gd name="connsiteX2" fmla="*/ 4584045 w 4809939"/>
              <a:gd name="connsiteY2" fmla="*/ 17056 h 1064614"/>
              <a:gd name="connsiteX3" fmla="*/ 4809939 w 4809939"/>
              <a:gd name="connsiteY3" fmla="*/ 1064613 h 1064614"/>
              <a:gd name="connsiteX4" fmla="*/ 0 w 4809939"/>
              <a:gd name="connsiteY4" fmla="*/ 1047678 h 1064614"/>
              <a:gd name="connsiteX0" fmla="*/ 0 w 4809939"/>
              <a:gd name="connsiteY0" fmla="*/ 1047680 h 1064614"/>
              <a:gd name="connsiteX1" fmla="*/ 29548 w 4809939"/>
              <a:gd name="connsiteY1" fmla="*/ 1 h 1064614"/>
              <a:gd name="connsiteX2" fmla="*/ 4584045 w 4809939"/>
              <a:gd name="connsiteY2" fmla="*/ 17058 h 1064614"/>
              <a:gd name="connsiteX3" fmla="*/ 4809939 w 4809939"/>
              <a:gd name="connsiteY3" fmla="*/ 1064615 h 1064614"/>
              <a:gd name="connsiteX4" fmla="*/ 0 w 4809939"/>
              <a:gd name="connsiteY4" fmla="*/ 1047680 h 1064614"/>
              <a:gd name="connsiteX0" fmla="*/ 0 w 4809939"/>
              <a:gd name="connsiteY0" fmla="*/ 1047678 h 1064614"/>
              <a:gd name="connsiteX1" fmla="*/ 17496 w 4809939"/>
              <a:gd name="connsiteY1" fmla="*/ -1 h 1064614"/>
              <a:gd name="connsiteX2" fmla="*/ 4584045 w 4809939"/>
              <a:gd name="connsiteY2" fmla="*/ 17056 h 1064614"/>
              <a:gd name="connsiteX3" fmla="*/ 4809939 w 4809939"/>
              <a:gd name="connsiteY3" fmla="*/ 1064613 h 1064614"/>
              <a:gd name="connsiteX4" fmla="*/ 0 w 4809939"/>
              <a:gd name="connsiteY4" fmla="*/ 1047678 h 1064614"/>
              <a:gd name="connsiteX0" fmla="*/ 0 w 4809939"/>
              <a:gd name="connsiteY0" fmla="*/ 1037117 h 1054051"/>
              <a:gd name="connsiteX1" fmla="*/ 29548 w 4809939"/>
              <a:gd name="connsiteY1" fmla="*/ 1 h 1054051"/>
              <a:gd name="connsiteX2" fmla="*/ 4584045 w 4809939"/>
              <a:gd name="connsiteY2" fmla="*/ 6495 h 1054051"/>
              <a:gd name="connsiteX3" fmla="*/ 4809939 w 4809939"/>
              <a:gd name="connsiteY3" fmla="*/ 1054052 h 1054051"/>
              <a:gd name="connsiteX4" fmla="*/ 0 w 4809939"/>
              <a:gd name="connsiteY4" fmla="*/ 1037117 h 1054051"/>
              <a:gd name="connsiteX0" fmla="*/ 0 w 4809939"/>
              <a:gd name="connsiteY0" fmla="*/ 1058243 h 1075179"/>
              <a:gd name="connsiteX1" fmla="*/ 17496 w 4809939"/>
              <a:gd name="connsiteY1" fmla="*/ 1 h 1075179"/>
              <a:gd name="connsiteX2" fmla="*/ 4584045 w 4809939"/>
              <a:gd name="connsiteY2" fmla="*/ 27621 h 1075179"/>
              <a:gd name="connsiteX3" fmla="*/ 4809939 w 4809939"/>
              <a:gd name="connsiteY3" fmla="*/ 1075178 h 1075179"/>
              <a:gd name="connsiteX4" fmla="*/ 0 w 4809939"/>
              <a:gd name="connsiteY4" fmla="*/ 1058243 h 1075179"/>
              <a:gd name="connsiteX0" fmla="*/ 0 w 4868712"/>
              <a:gd name="connsiteY0" fmla="*/ 1041902 h 1075176"/>
              <a:gd name="connsiteX1" fmla="*/ 76269 w 4868712"/>
              <a:gd name="connsiteY1" fmla="*/ -1 h 1075176"/>
              <a:gd name="connsiteX2" fmla="*/ 4642818 w 4868712"/>
              <a:gd name="connsiteY2" fmla="*/ 27619 h 1075176"/>
              <a:gd name="connsiteX3" fmla="*/ 4868712 w 4868712"/>
              <a:gd name="connsiteY3" fmla="*/ 1075176 h 1075176"/>
              <a:gd name="connsiteX4" fmla="*/ 0 w 4868712"/>
              <a:gd name="connsiteY4" fmla="*/ 1041902 h 1075176"/>
              <a:gd name="connsiteX0" fmla="*/ 0 w 4868712"/>
              <a:gd name="connsiteY0" fmla="*/ 1041904 h 1075178"/>
              <a:gd name="connsiteX1" fmla="*/ 95667 w 4868712"/>
              <a:gd name="connsiteY1" fmla="*/ 0 h 1075178"/>
              <a:gd name="connsiteX2" fmla="*/ 4642818 w 4868712"/>
              <a:gd name="connsiteY2" fmla="*/ 27621 h 1075178"/>
              <a:gd name="connsiteX3" fmla="*/ 4868712 w 4868712"/>
              <a:gd name="connsiteY3" fmla="*/ 1075178 h 1075178"/>
              <a:gd name="connsiteX4" fmla="*/ 0 w 4868712"/>
              <a:gd name="connsiteY4" fmla="*/ 1041904 h 1075178"/>
              <a:gd name="connsiteX0" fmla="*/ 0 w 4868712"/>
              <a:gd name="connsiteY0" fmla="*/ 1041902 h 1075176"/>
              <a:gd name="connsiteX1" fmla="*/ 76270 w 4868712"/>
              <a:gd name="connsiteY1" fmla="*/ -1 h 1075176"/>
              <a:gd name="connsiteX2" fmla="*/ 4642818 w 4868712"/>
              <a:gd name="connsiteY2" fmla="*/ 27619 h 1075176"/>
              <a:gd name="connsiteX3" fmla="*/ 4868712 w 4868712"/>
              <a:gd name="connsiteY3" fmla="*/ 1075176 h 1075176"/>
              <a:gd name="connsiteX4" fmla="*/ 0 w 4868712"/>
              <a:gd name="connsiteY4" fmla="*/ 1041902 h 1075176"/>
              <a:gd name="connsiteX0" fmla="*/ 331072 w 4792442"/>
              <a:gd name="connsiteY0" fmla="*/ 1025565 h 1075178"/>
              <a:gd name="connsiteX1" fmla="*/ 0 w 4792442"/>
              <a:gd name="connsiteY1" fmla="*/ 1 h 1075178"/>
              <a:gd name="connsiteX2" fmla="*/ 4566548 w 4792442"/>
              <a:gd name="connsiteY2" fmla="*/ 27621 h 1075178"/>
              <a:gd name="connsiteX3" fmla="*/ 4792442 w 4792442"/>
              <a:gd name="connsiteY3" fmla="*/ 1075178 h 1075178"/>
              <a:gd name="connsiteX4" fmla="*/ 331072 w 4792442"/>
              <a:gd name="connsiteY4" fmla="*/ 1025565 h 1075178"/>
              <a:gd name="connsiteX0" fmla="*/ 0 w 4828296"/>
              <a:gd name="connsiteY0" fmla="*/ 1025563 h 1075176"/>
              <a:gd name="connsiteX1" fmla="*/ 35854 w 4828296"/>
              <a:gd name="connsiteY1" fmla="*/ -1 h 1075176"/>
              <a:gd name="connsiteX2" fmla="*/ 4602402 w 4828296"/>
              <a:gd name="connsiteY2" fmla="*/ 27619 h 1075176"/>
              <a:gd name="connsiteX3" fmla="*/ 4828296 w 4828296"/>
              <a:gd name="connsiteY3" fmla="*/ 1075176 h 1075176"/>
              <a:gd name="connsiteX4" fmla="*/ 0 w 4828296"/>
              <a:gd name="connsiteY4" fmla="*/ 1025563 h 1075176"/>
              <a:gd name="connsiteX0" fmla="*/ 0 w 4828296"/>
              <a:gd name="connsiteY0" fmla="*/ 1025565 h 1075178"/>
              <a:gd name="connsiteX1" fmla="*/ 55166 w 4828296"/>
              <a:gd name="connsiteY1" fmla="*/ 1 h 1075178"/>
              <a:gd name="connsiteX2" fmla="*/ 4602402 w 4828296"/>
              <a:gd name="connsiteY2" fmla="*/ 27621 h 1075178"/>
              <a:gd name="connsiteX3" fmla="*/ 4828296 w 4828296"/>
              <a:gd name="connsiteY3" fmla="*/ 1075178 h 1075178"/>
              <a:gd name="connsiteX4" fmla="*/ 0 w 4828296"/>
              <a:gd name="connsiteY4" fmla="*/ 1025565 h 1075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296" h="1075178">
                <a:moveTo>
                  <a:pt x="0" y="1025565"/>
                </a:moveTo>
                <a:lnTo>
                  <a:pt x="55166" y="1"/>
                </a:lnTo>
                <a:lnTo>
                  <a:pt x="4602402" y="27621"/>
                </a:lnTo>
                <a:lnTo>
                  <a:pt x="4828296" y="1075178"/>
                </a:lnTo>
                <a:lnTo>
                  <a:pt x="0" y="1025565"/>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Rectangle 58"/>
          <p:cNvSpPr/>
          <p:nvPr/>
        </p:nvSpPr>
        <p:spPr>
          <a:xfrm>
            <a:off x="4546120" y="1254252"/>
            <a:ext cx="4471416" cy="4724370"/>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spcBef>
                <a:spcPts val="300"/>
              </a:spcBef>
              <a:buClr>
                <a:srgbClr val="0038A8"/>
              </a:buClr>
            </a:pPr>
            <a:r>
              <a:rPr lang="en-US" sz="1400" b="1" dirty="0" smtClean="0"/>
              <a:t>Distractions</a:t>
            </a:r>
          </a:p>
          <a:p>
            <a:pPr marL="276225" lvl="1" indent="-161925" defTabSz="820738" fontAlgn="base">
              <a:spcBef>
                <a:spcPts val="300"/>
              </a:spcBef>
              <a:spcAft>
                <a:spcPct val="0"/>
              </a:spcAft>
              <a:buClr>
                <a:schemeClr val="hlink"/>
              </a:buClr>
              <a:buFont typeface="Wingdings" pitchFamily="2" charset="2"/>
              <a:buChar char="§"/>
              <a:defRPr/>
            </a:pPr>
            <a:r>
              <a:rPr lang="en-US" sz="1200" kern="0" dirty="0" smtClean="0"/>
              <a:t>Be aware and tune out distractions</a:t>
            </a:r>
          </a:p>
          <a:p>
            <a:pPr marL="276225" lvl="1" indent="-161925" defTabSz="820738" fontAlgn="base">
              <a:spcBef>
                <a:spcPts val="300"/>
              </a:spcBef>
              <a:spcAft>
                <a:spcPct val="0"/>
              </a:spcAft>
              <a:buClr>
                <a:schemeClr val="hlink"/>
              </a:buClr>
              <a:buFont typeface="Wingdings" pitchFamily="2" charset="2"/>
              <a:buChar char="§"/>
              <a:defRPr/>
            </a:pPr>
            <a:r>
              <a:rPr lang="en-US" sz="1200" kern="0" dirty="0" smtClean="0"/>
              <a:t>Focus on what is being said and not on own response</a:t>
            </a:r>
          </a:p>
          <a:p>
            <a:pPr marL="276225" lvl="1" indent="-161925" defTabSz="820738" fontAlgn="base">
              <a:spcBef>
                <a:spcPts val="300"/>
              </a:spcBef>
              <a:spcAft>
                <a:spcPct val="0"/>
              </a:spcAft>
              <a:buClr>
                <a:schemeClr val="hlink"/>
              </a:buClr>
              <a:buFont typeface="Wingdings" pitchFamily="2" charset="2"/>
              <a:buChar char="§"/>
              <a:defRPr/>
            </a:pPr>
            <a:endParaRPr lang="en-US" sz="200" kern="0" dirty="0" smtClean="0"/>
          </a:p>
          <a:p>
            <a:pPr marL="228600" indent="-228600">
              <a:spcBef>
                <a:spcPts val="300"/>
              </a:spcBef>
              <a:buClr>
                <a:srgbClr val="0038A8"/>
              </a:buClr>
            </a:pPr>
            <a:r>
              <a:rPr lang="en-US" sz="1400" b="1" dirty="0" smtClean="0"/>
              <a:t>Emotions</a:t>
            </a:r>
          </a:p>
          <a:p>
            <a:pPr marL="276225" lvl="1" indent="-161925" defTabSz="820738" fontAlgn="base">
              <a:spcBef>
                <a:spcPts val="300"/>
              </a:spcBef>
              <a:spcAft>
                <a:spcPct val="0"/>
              </a:spcAft>
              <a:buClr>
                <a:schemeClr val="hlink"/>
              </a:buClr>
              <a:buFont typeface="Wingdings" pitchFamily="2" charset="2"/>
              <a:buChar char="§"/>
              <a:defRPr/>
            </a:pPr>
            <a:r>
              <a:rPr lang="en-US" sz="1200" kern="0" dirty="0" smtClean="0"/>
              <a:t>Make conscious effort to quiet reactions</a:t>
            </a:r>
          </a:p>
          <a:p>
            <a:pPr marL="276225" lvl="1" indent="-161925" defTabSz="820738" fontAlgn="base">
              <a:spcBef>
                <a:spcPts val="300"/>
              </a:spcBef>
              <a:spcAft>
                <a:spcPct val="0"/>
              </a:spcAft>
              <a:buClr>
                <a:schemeClr val="hlink"/>
              </a:buClr>
              <a:buFont typeface="Wingdings" pitchFamily="2" charset="2"/>
              <a:buChar char="§"/>
              <a:defRPr/>
            </a:pPr>
            <a:r>
              <a:rPr lang="en-US" sz="1200" kern="0" dirty="0" smtClean="0"/>
              <a:t>Be aware of own biases</a:t>
            </a:r>
          </a:p>
          <a:p>
            <a:pPr marL="276225" lvl="1" indent="-161925" defTabSz="820738" fontAlgn="base">
              <a:spcBef>
                <a:spcPts val="300"/>
              </a:spcBef>
              <a:spcAft>
                <a:spcPct val="0"/>
              </a:spcAft>
              <a:buClr>
                <a:schemeClr val="hlink"/>
              </a:buClr>
              <a:buFont typeface="Wingdings" pitchFamily="2" charset="2"/>
              <a:buChar char="§"/>
              <a:defRPr/>
            </a:pPr>
            <a:endParaRPr lang="en-US" sz="400" kern="0" dirty="0" smtClean="0"/>
          </a:p>
          <a:p>
            <a:pPr marL="225425" lvl="0" indent="-225425" defTabSz="820738" fontAlgn="base">
              <a:spcBef>
                <a:spcPts val="300"/>
              </a:spcBef>
              <a:spcAft>
                <a:spcPct val="0"/>
              </a:spcAft>
              <a:buClr>
                <a:schemeClr val="hlink"/>
              </a:buClr>
              <a:defRPr/>
            </a:pPr>
            <a:r>
              <a:rPr lang="en-US" sz="1400" b="1" kern="0" dirty="0" smtClean="0"/>
              <a:t>Ulterior Motives</a:t>
            </a:r>
          </a:p>
          <a:p>
            <a:pPr marL="276225" lvl="1" indent="-161925" defTabSz="820738" fontAlgn="base">
              <a:spcBef>
                <a:spcPts val="300"/>
              </a:spcBef>
              <a:spcAft>
                <a:spcPct val="0"/>
              </a:spcAft>
              <a:buClr>
                <a:schemeClr val="hlink"/>
              </a:buClr>
              <a:buFont typeface="Wingdings" pitchFamily="2" charset="2"/>
              <a:buChar char="§"/>
              <a:defRPr/>
            </a:pPr>
            <a:r>
              <a:rPr lang="en-US" sz="1200" kern="0" dirty="0" smtClean="0"/>
              <a:t>Recognize your underlying motives</a:t>
            </a:r>
          </a:p>
          <a:p>
            <a:pPr marL="276225" lvl="1" indent="-161925" defTabSz="820738" fontAlgn="base">
              <a:spcBef>
                <a:spcPts val="300"/>
              </a:spcBef>
              <a:spcAft>
                <a:spcPct val="0"/>
              </a:spcAft>
              <a:buClr>
                <a:schemeClr val="hlink"/>
              </a:buClr>
              <a:buFont typeface="Wingdings" pitchFamily="2" charset="2"/>
              <a:buChar char="§"/>
              <a:defRPr/>
            </a:pPr>
            <a:r>
              <a:rPr lang="en-US" sz="1200" kern="0" dirty="0" smtClean="0"/>
              <a:t>Spend more time listening than talking</a:t>
            </a:r>
          </a:p>
          <a:p>
            <a:pPr marL="276225" lvl="1" indent="-161925" defTabSz="820738" fontAlgn="base">
              <a:spcBef>
                <a:spcPts val="300"/>
              </a:spcBef>
              <a:spcAft>
                <a:spcPct val="0"/>
              </a:spcAft>
              <a:buClr>
                <a:schemeClr val="hlink"/>
              </a:buClr>
              <a:buFont typeface="Wingdings" pitchFamily="2" charset="2"/>
              <a:buChar char="§"/>
              <a:defRPr/>
            </a:pPr>
            <a:endParaRPr lang="en-US" sz="400" kern="0" dirty="0" smtClean="0"/>
          </a:p>
          <a:p>
            <a:pPr marL="225425" lvl="0" indent="-225425" defTabSz="820738" fontAlgn="base">
              <a:spcBef>
                <a:spcPts val="300"/>
              </a:spcBef>
              <a:spcAft>
                <a:spcPct val="0"/>
              </a:spcAft>
              <a:buClr>
                <a:schemeClr val="hlink"/>
              </a:buClr>
              <a:defRPr/>
            </a:pPr>
            <a:r>
              <a:rPr lang="en-US" sz="1400" b="1" kern="0" dirty="0" smtClean="0"/>
              <a:t>Speed Gap</a:t>
            </a:r>
          </a:p>
          <a:p>
            <a:pPr marL="285750" lvl="1" indent="-171450" defTabSz="820738" fontAlgn="base">
              <a:spcBef>
                <a:spcPts val="300"/>
              </a:spcBef>
              <a:spcAft>
                <a:spcPct val="0"/>
              </a:spcAft>
              <a:buClr>
                <a:schemeClr val="hlink"/>
              </a:buClr>
              <a:buFont typeface="Wingdings" pitchFamily="2" charset="2"/>
              <a:buChar char="§"/>
              <a:defRPr/>
            </a:pPr>
            <a:r>
              <a:rPr lang="en-US" sz="1200" kern="0" dirty="0" smtClean="0"/>
              <a:t>Take time to ensure understanding</a:t>
            </a:r>
          </a:p>
          <a:p>
            <a:pPr marL="285750" lvl="1" indent="-171450" defTabSz="820738" fontAlgn="base">
              <a:spcBef>
                <a:spcPts val="300"/>
              </a:spcBef>
              <a:spcAft>
                <a:spcPct val="0"/>
              </a:spcAft>
              <a:buClr>
                <a:schemeClr val="hlink"/>
              </a:buClr>
              <a:buFont typeface="Wingdings" pitchFamily="2" charset="2"/>
              <a:buChar char="§"/>
              <a:defRPr/>
            </a:pPr>
            <a:r>
              <a:rPr lang="en-US" sz="1200" kern="0" dirty="0" smtClean="0"/>
              <a:t>Permit the speaker to finish his/her sentences</a:t>
            </a:r>
          </a:p>
          <a:p>
            <a:pPr marL="285750" lvl="1" indent="-171450" defTabSz="820738" fontAlgn="base">
              <a:spcBef>
                <a:spcPts val="300"/>
              </a:spcBef>
              <a:spcAft>
                <a:spcPct val="0"/>
              </a:spcAft>
              <a:buClr>
                <a:schemeClr val="hlink"/>
              </a:buClr>
              <a:buFont typeface="Wingdings" pitchFamily="2" charset="2"/>
              <a:buChar char="§"/>
              <a:defRPr/>
            </a:pPr>
            <a:endParaRPr lang="en-US" sz="400" kern="0" dirty="0" smtClean="0"/>
          </a:p>
          <a:p>
            <a:pPr marL="225425" lvl="0" indent="-225425" defTabSz="820738" fontAlgn="base">
              <a:spcBef>
                <a:spcPts val="300"/>
              </a:spcBef>
              <a:spcAft>
                <a:spcPct val="0"/>
              </a:spcAft>
              <a:buClr>
                <a:schemeClr val="hlink"/>
              </a:buClr>
              <a:defRPr/>
            </a:pPr>
            <a:r>
              <a:rPr lang="en-US" sz="1400" b="1" kern="0" dirty="0" smtClean="0"/>
              <a:t>Assumptions</a:t>
            </a:r>
          </a:p>
          <a:p>
            <a:pPr marL="285750" lvl="1" indent="-171450" defTabSz="820738" fontAlgn="base">
              <a:spcBef>
                <a:spcPts val="300"/>
              </a:spcBef>
              <a:spcAft>
                <a:spcPct val="0"/>
              </a:spcAft>
              <a:buClr>
                <a:schemeClr val="hlink"/>
              </a:buClr>
              <a:buFont typeface="Wingdings" pitchFamily="2" charset="2"/>
              <a:buChar char="§"/>
              <a:defRPr/>
            </a:pPr>
            <a:r>
              <a:rPr lang="en-US" sz="1200" kern="0" dirty="0" smtClean="0"/>
              <a:t>Be conscious of making assumptions</a:t>
            </a:r>
          </a:p>
          <a:p>
            <a:pPr marL="285750" lvl="1" indent="-171450" defTabSz="820738" fontAlgn="base">
              <a:spcBef>
                <a:spcPts val="300"/>
              </a:spcBef>
              <a:spcAft>
                <a:spcPct val="0"/>
              </a:spcAft>
              <a:buClr>
                <a:schemeClr val="hlink"/>
              </a:buClr>
              <a:buFont typeface="Wingdings" pitchFamily="2" charset="2"/>
              <a:buChar char="§"/>
              <a:defRPr/>
            </a:pPr>
            <a:r>
              <a:rPr lang="en-US" sz="1200" kern="0" dirty="0" smtClean="0"/>
              <a:t>Let the other person finish speaking before responding</a:t>
            </a:r>
          </a:p>
          <a:p>
            <a:pPr marL="285750" lvl="1" indent="-171450" defTabSz="820738" fontAlgn="base">
              <a:spcBef>
                <a:spcPts val="300"/>
              </a:spcBef>
              <a:spcAft>
                <a:spcPct val="0"/>
              </a:spcAft>
              <a:buClr>
                <a:schemeClr val="hlink"/>
              </a:buClr>
              <a:buFont typeface="Wingdings" pitchFamily="2" charset="2"/>
              <a:buChar char="§"/>
              <a:defRPr/>
            </a:pPr>
            <a:endParaRPr lang="en-US" sz="400" kern="0" dirty="0" smtClean="0"/>
          </a:p>
          <a:p>
            <a:pPr marL="225425" indent="-225425" defTabSz="820738" fontAlgn="base">
              <a:spcBef>
                <a:spcPts val="300"/>
              </a:spcBef>
              <a:spcAft>
                <a:spcPct val="0"/>
              </a:spcAft>
              <a:buClr>
                <a:schemeClr val="hlink"/>
              </a:buClr>
            </a:pPr>
            <a:r>
              <a:rPr lang="en-US" sz="1400" b="1" kern="0" dirty="0" smtClean="0"/>
              <a:t>Certain Phrases</a:t>
            </a:r>
          </a:p>
          <a:p>
            <a:pPr marL="285750" lvl="1" indent="-228600" defTabSz="820738" fontAlgn="base">
              <a:spcBef>
                <a:spcPts val="300"/>
              </a:spcBef>
              <a:spcAft>
                <a:spcPct val="0"/>
              </a:spcAft>
              <a:buClr>
                <a:schemeClr val="hlink"/>
              </a:buClr>
              <a:buFont typeface="Wingdings" pitchFamily="2" charset="2"/>
              <a:buChar char="§"/>
            </a:pPr>
            <a:r>
              <a:rPr lang="en-US" sz="1200" kern="0" dirty="0" smtClean="0"/>
              <a:t>Be aware of how your words affect others</a:t>
            </a:r>
          </a:p>
          <a:p>
            <a:pPr marL="285750" lvl="1" indent="-228600" defTabSz="820738" fontAlgn="base">
              <a:spcBef>
                <a:spcPts val="300"/>
              </a:spcBef>
              <a:spcAft>
                <a:spcPct val="0"/>
              </a:spcAft>
              <a:buClr>
                <a:schemeClr val="hlink"/>
              </a:buClr>
              <a:buFont typeface="Wingdings" pitchFamily="2" charset="2"/>
              <a:buChar char="§"/>
            </a:pPr>
            <a:r>
              <a:rPr lang="en-US" sz="1200" kern="0" dirty="0" smtClean="0"/>
              <a:t>Ask open-ended questions</a:t>
            </a:r>
            <a:endParaRPr lang="en-US" sz="1200"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p:txBody>
          <a:bodyPr/>
          <a:lstStyle/>
          <a:p>
            <a:r>
              <a:rPr lang="en-US" dirty="0" smtClean="0"/>
              <a:t>	Active Listening Challenges:  Video</a:t>
            </a:r>
            <a:endParaRPr lang="en-US" dirty="0"/>
          </a:p>
        </p:txBody>
      </p:sp>
      <p:sp>
        <p:nvSpPr>
          <p:cNvPr id="3" name="Content Placeholder 2"/>
          <p:cNvSpPr>
            <a:spLocks noGrp="1"/>
          </p:cNvSpPr>
          <p:nvPr>
            <p:ph idx="4294967295"/>
          </p:nvPr>
        </p:nvSpPr>
        <p:spPr>
          <a:xfrm>
            <a:off x="228600" y="1325880"/>
            <a:ext cx="8382000" cy="369332"/>
          </a:xfrm>
          <a:noFill/>
        </p:spPr>
        <p:txBody>
          <a:bodyPr wrap="square" lIns="91440" tIns="45720" rIns="91440" bIns="45720" rtlCol="0">
            <a:spAutoFit/>
          </a:bodyPr>
          <a:lstStyle/>
          <a:p>
            <a:pPr marL="0" lvl="1" indent="0" defTabSz="914400">
              <a:buNone/>
            </a:pPr>
            <a:r>
              <a:rPr lang="en-US" sz="1800" b="1" dirty="0" smtClean="0">
                <a:ea typeface="+mn-ea"/>
                <a:cs typeface="+mn-cs"/>
              </a:rPr>
              <a:t>Video: </a:t>
            </a:r>
            <a:r>
              <a:rPr lang="en-US" sz="1800" dirty="0" smtClean="0">
                <a:ea typeface="+mn-ea"/>
                <a:cs typeface="+mn-cs"/>
                <a:hlinkClick r:id="rId3"/>
              </a:rPr>
              <a:t>Listening at Three Levels</a:t>
            </a:r>
            <a:r>
              <a:rPr lang="en-US" sz="1800" dirty="0" smtClean="0">
                <a:ea typeface="+mn-ea"/>
                <a:cs typeface="+mn-cs"/>
              </a:rPr>
              <a:t>, Matt Church, 2 minutes</a:t>
            </a:r>
          </a:p>
        </p:txBody>
      </p:sp>
      <p:sp>
        <p:nvSpPr>
          <p:cNvPr id="10" name="TextBox 9"/>
          <p:cNvSpPr txBox="1"/>
          <p:nvPr/>
        </p:nvSpPr>
        <p:spPr>
          <a:xfrm>
            <a:off x="175438" y="3968496"/>
            <a:ext cx="8686800" cy="1077218"/>
          </a:xfrm>
          <a:prstGeom prst="rect">
            <a:avLst/>
          </a:prstGeom>
          <a:noFill/>
        </p:spPr>
        <p:txBody>
          <a:bodyPr wrap="square" rtlCol="0">
            <a:spAutoFit/>
          </a:bodyPr>
          <a:lstStyle/>
          <a:p>
            <a:r>
              <a:rPr lang="en-US" b="1" dirty="0" smtClean="0"/>
              <a:t>Discussion questions:</a:t>
            </a:r>
          </a:p>
          <a:p>
            <a:pPr marL="688975" indent="-233363">
              <a:spcBef>
                <a:spcPts val="600"/>
              </a:spcBef>
              <a:buClr>
                <a:srgbClr val="0038A8"/>
              </a:buClr>
              <a:buFont typeface="Wingdings" pitchFamily="2" charset="2"/>
              <a:buChar char="§"/>
            </a:pPr>
            <a:r>
              <a:rPr lang="en-US" dirty="0" smtClean="0"/>
              <a:t>What do you do to help people move through emotion?</a:t>
            </a:r>
          </a:p>
          <a:p>
            <a:pPr marL="688975" indent="-233363">
              <a:spcBef>
                <a:spcPts val="600"/>
              </a:spcBef>
              <a:buClr>
                <a:srgbClr val="0038A8"/>
              </a:buClr>
              <a:buFont typeface="Wingdings" pitchFamily="2" charset="2"/>
              <a:buChar char="§"/>
            </a:pPr>
            <a:r>
              <a:rPr lang="en-US" dirty="0" smtClean="0"/>
              <a:t>What techniques did Matt mention in the video?</a:t>
            </a:r>
          </a:p>
        </p:txBody>
      </p:sp>
      <p:sp>
        <p:nvSpPr>
          <p:cNvPr id="11" name="TextBox 10"/>
          <p:cNvSpPr txBox="1"/>
          <p:nvPr/>
        </p:nvSpPr>
        <p:spPr>
          <a:xfrm>
            <a:off x="236302" y="6309684"/>
            <a:ext cx="8602898" cy="200055"/>
          </a:xfrm>
          <a:prstGeom prst="rect">
            <a:avLst/>
          </a:prstGeom>
          <a:noFill/>
        </p:spPr>
        <p:txBody>
          <a:bodyPr wrap="square" rtlCol="0">
            <a:spAutoFit/>
          </a:bodyPr>
          <a:lstStyle/>
          <a:p>
            <a:r>
              <a:rPr lang="en-US" sz="600" baseline="50000" dirty="0" smtClean="0"/>
              <a:t>13 </a:t>
            </a:r>
            <a:r>
              <a:rPr lang="en-US" sz="700" dirty="0" err="1" smtClean="0"/>
              <a:t>SkillSoft</a:t>
            </a:r>
            <a:r>
              <a:rPr lang="en-US" sz="700" dirty="0" smtClean="0"/>
              <a:t> (2012). </a:t>
            </a:r>
            <a:r>
              <a:rPr lang="en-US" sz="700" i="1" dirty="0" smtClean="0"/>
              <a:t>Listening at Three Levels</a:t>
            </a:r>
            <a:r>
              <a:rPr lang="en-US" sz="700" dirty="0" smtClean="0"/>
              <a:t>. Online video clip. Skillport. Web. </a:t>
            </a:r>
            <a:r>
              <a:rPr lang="en-US" sz="700" dirty="0" smtClean="0">
                <a:latin typeface="Arial" pitchFamily="34" charset="0"/>
                <a:cs typeface="Arial" pitchFamily="34" charset="0"/>
              </a:rPr>
              <a:t>Accessed April 28, 2014.  </a:t>
            </a:r>
            <a:r>
              <a:rPr lang="en-US" sz="700" dirty="0" smtClean="0"/>
              <a:t>(</a:t>
            </a:r>
            <a:r>
              <a:rPr lang="en-US" sz="700" u="sng" dirty="0" smtClean="0">
                <a:hlinkClick r:id="rId4"/>
              </a:rPr>
              <a:t>https://boeing.skillport.com/</a:t>
            </a:r>
            <a:r>
              <a:rPr lang="en-US" sz="700" u="sng" dirty="0" smtClean="0"/>
              <a:t>)</a:t>
            </a:r>
            <a:endParaRPr lang="en-US" sz="700" dirty="0" smtClean="0"/>
          </a:p>
        </p:txBody>
      </p:sp>
      <p:sp>
        <p:nvSpPr>
          <p:cNvPr id="6"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28</a:t>
            </a:fld>
            <a:endParaRPr lang="en-US" kern="0" dirty="0">
              <a:solidFill>
                <a:sysClr val="windowText" lastClr="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29</a:t>
            </a:fld>
            <a:endParaRPr lang="en-US" kern="0">
              <a:solidFill>
                <a:sysClr val="windowText" lastClr="000000"/>
              </a:solidFill>
            </a:endParaRPr>
          </a:p>
        </p:txBody>
      </p:sp>
      <p:sp>
        <p:nvSpPr>
          <p:cNvPr id="5" name="Title 4"/>
          <p:cNvSpPr>
            <a:spLocks noGrp="1"/>
          </p:cNvSpPr>
          <p:nvPr>
            <p:ph type="title"/>
          </p:nvPr>
        </p:nvSpPr>
        <p:spPr/>
        <p:txBody>
          <a:bodyPr/>
          <a:lstStyle/>
          <a:p>
            <a:r>
              <a:rPr lang="en-US" dirty="0" smtClean="0"/>
              <a:t>	Active Listening Challenges:  What did You Learn?</a:t>
            </a:r>
            <a:br>
              <a:rPr lang="en-US" dirty="0" smtClean="0"/>
            </a:br>
            <a:endParaRPr lang="en-US" dirty="0"/>
          </a:p>
        </p:txBody>
      </p:sp>
      <p:sp>
        <p:nvSpPr>
          <p:cNvPr id="6"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a:t>
            </a:fld>
            <a:endParaRPr lang="en-US" kern="0" dirty="0">
              <a:solidFill>
                <a:sysClr val="windowText" lastClr="000000"/>
              </a:solidFill>
            </a:endParaRPr>
          </a:p>
        </p:txBody>
      </p:sp>
      <p:sp>
        <p:nvSpPr>
          <p:cNvPr id="7" name="Title 1"/>
          <p:cNvSpPr>
            <a:spLocks noGrp="1"/>
          </p:cNvSpPr>
          <p:nvPr>
            <p:ph type="title"/>
          </p:nvPr>
        </p:nvSpPr>
        <p:spPr/>
        <p:txBody>
          <a:bodyPr>
            <a:normAutofit/>
          </a:bodyPr>
          <a:lstStyle/>
          <a:p>
            <a:r>
              <a:rPr lang="en-US" dirty="0" smtClean="0"/>
              <a:t>	Active Listening:  Instructor Led Agenda</a:t>
            </a:r>
            <a:endParaRPr lang="en-US" dirty="0"/>
          </a:p>
        </p:txBody>
      </p:sp>
      <p:sp>
        <p:nvSpPr>
          <p:cNvPr id="3" name="Content Placeholder 2"/>
          <p:cNvSpPr>
            <a:spLocks noGrp="1"/>
          </p:cNvSpPr>
          <p:nvPr>
            <p:ph type="body" sz="quarter" idx="11"/>
          </p:nvPr>
        </p:nvSpPr>
        <p:spPr>
          <a:xfrm>
            <a:off x="57149" y="1713300"/>
            <a:ext cx="8619017" cy="3983356"/>
          </a:xfrm>
        </p:spPr>
        <p:txBody>
          <a:bodyPr wrap="none" lIns="0" tIns="0" rIns="0" bIns="0">
            <a:noAutofit/>
          </a:bodyPr>
          <a:lstStyle/>
          <a:p>
            <a:pPr marL="2514600" indent="-236538">
              <a:spcBef>
                <a:spcPts val="0"/>
              </a:spcBef>
              <a:spcAft>
                <a:spcPts val="300"/>
              </a:spcAft>
              <a:buClr>
                <a:srgbClr val="0038A8"/>
              </a:buClr>
              <a:buFont typeface="Wingdings" pitchFamily="2" charset="2"/>
              <a:buChar char="§"/>
            </a:pPr>
            <a:r>
              <a:rPr lang="en-US" sz="2000" dirty="0" smtClean="0"/>
              <a:t>Objectives</a:t>
            </a:r>
            <a:r>
              <a:rPr lang="en-US" sz="2400" dirty="0" smtClean="0"/>
              <a:t> </a:t>
            </a:r>
            <a:r>
              <a:rPr lang="en-US" sz="1100" b="0" dirty="0" smtClean="0"/>
              <a:t>(5 minutes)</a:t>
            </a:r>
            <a:endParaRPr lang="en-US" sz="2400" b="0" dirty="0" smtClean="0"/>
          </a:p>
          <a:p>
            <a:pPr marL="2514600" indent="-236538">
              <a:spcBef>
                <a:spcPts val="0"/>
              </a:spcBef>
              <a:spcAft>
                <a:spcPts val="300"/>
              </a:spcAft>
              <a:buFont typeface="Wingdings" pitchFamily="2" charset="2"/>
              <a:buChar char="§"/>
            </a:pPr>
            <a:r>
              <a:rPr lang="en-US" sz="2000" dirty="0" smtClean="0"/>
              <a:t>Chapter 1:</a:t>
            </a:r>
            <a:r>
              <a:rPr lang="en-US" sz="2000" b="0" dirty="0" smtClean="0"/>
              <a:t>  </a:t>
            </a:r>
            <a:r>
              <a:rPr lang="en-US" sz="2000" dirty="0" smtClean="0"/>
              <a:t>Defining Active Listening</a:t>
            </a:r>
            <a:r>
              <a:rPr lang="en-US" sz="2000" b="0" dirty="0" smtClean="0"/>
              <a:t> </a:t>
            </a:r>
            <a:r>
              <a:rPr lang="en-US" sz="1100" b="0" dirty="0" smtClean="0"/>
              <a:t>(10 minutes)</a:t>
            </a:r>
            <a:endParaRPr lang="en-US" sz="2000" b="0" dirty="0" smtClean="0"/>
          </a:p>
          <a:p>
            <a:pPr marL="2514600" lvl="0" indent="-236538">
              <a:spcBef>
                <a:spcPts val="0"/>
              </a:spcBef>
              <a:spcAft>
                <a:spcPts val="300"/>
              </a:spcAft>
              <a:buFont typeface="Wingdings" pitchFamily="2" charset="2"/>
              <a:buChar char="§"/>
              <a:defRPr/>
            </a:pPr>
            <a:r>
              <a:rPr lang="en-US" sz="2000" dirty="0" smtClean="0"/>
              <a:t>Chapter 2:  Active Listening Foundation </a:t>
            </a:r>
            <a:r>
              <a:rPr lang="en-US" sz="1100" b="0" dirty="0" smtClean="0"/>
              <a:t>(10 minutes)</a:t>
            </a:r>
            <a:endParaRPr lang="en-US" sz="2000" dirty="0" smtClean="0"/>
          </a:p>
          <a:p>
            <a:pPr marL="2971800" indent="-236538">
              <a:spcBef>
                <a:spcPts val="300"/>
              </a:spcBef>
              <a:spcAft>
                <a:spcPts val="300"/>
              </a:spcAft>
              <a:defRPr/>
            </a:pPr>
            <a:r>
              <a:rPr lang="en-US" b="0" dirty="0" smtClean="0"/>
              <a:t>Break</a:t>
            </a:r>
            <a:r>
              <a:rPr lang="en-US" sz="2000" b="0" dirty="0" smtClean="0"/>
              <a:t> </a:t>
            </a:r>
            <a:r>
              <a:rPr lang="en-US" sz="1100" b="0" dirty="0" smtClean="0"/>
              <a:t>(10 minutes)</a:t>
            </a:r>
            <a:endParaRPr lang="en-US" sz="2000" b="0" dirty="0" smtClean="0"/>
          </a:p>
          <a:p>
            <a:pPr marL="2514600" indent="-236538">
              <a:spcBef>
                <a:spcPts val="300"/>
              </a:spcBef>
              <a:spcAft>
                <a:spcPts val="300"/>
              </a:spcAft>
              <a:buFont typeface="Wingdings" pitchFamily="2" charset="2"/>
              <a:buChar char="§"/>
            </a:pPr>
            <a:r>
              <a:rPr lang="en-US" sz="2000" dirty="0" smtClean="0"/>
              <a:t>Chapter 3:  Active Listening Challenges</a:t>
            </a:r>
            <a:r>
              <a:rPr lang="en-US" sz="2000" b="0" dirty="0" smtClean="0"/>
              <a:t> </a:t>
            </a:r>
            <a:r>
              <a:rPr lang="en-US" sz="1100" b="0" dirty="0" smtClean="0"/>
              <a:t>(10 minutes)</a:t>
            </a:r>
            <a:endParaRPr lang="en-US" sz="2000" b="0" dirty="0" smtClean="0"/>
          </a:p>
          <a:p>
            <a:pPr marL="2514600" indent="-236538">
              <a:spcBef>
                <a:spcPts val="300"/>
              </a:spcBef>
              <a:spcAft>
                <a:spcPts val="300"/>
              </a:spcAft>
              <a:buFont typeface="Wingdings" pitchFamily="2" charset="2"/>
              <a:buChar char="§"/>
            </a:pPr>
            <a:r>
              <a:rPr lang="en-US" sz="2000" dirty="0" smtClean="0"/>
              <a:t>Chapter 4:  Active Listening Techniques </a:t>
            </a:r>
            <a:r>
              <a:rPr lang="en-US" sz="1100" b="0" dirty="0" smtClean="0"/>
              <a:t>(10 minutes)</a:t>
            </a:r>
            <a:endParaRPr lang="en-US" sz="2000" b="0" dirty="0" smtClean="0"/>
          </a:p>
          <a:p>
            <a:pPr marL="2971800" indent="-236538">
              <a:spcBef>
                <a:spcPts val="300"/>
              </a:spcBef>
              <a:spcAft>
                <a:spcPts val="300"/>
              </a:spcAft>
            </a:pPr>
            <a:r>
              <a:rPr lang="en-US" b="0" dirty="0" smtClean="0"/>
              <a:t>Break</a:t>
            </a:r>
            <a:r>
              <a:rPr lang="en-US" sz="2000" b="0" dirty="0" smtClean="0">
                <a:solidFill>
                  <a:srgbClr val="000000"/>
                </a:solidFill>
              </a:rPr>
              <a:t> </a:t>
            </a:r>
            <a:r>
              <a:rPr lang="en-US" sz="1100" b="0" dirty="0" smtClean="0">
                <a:solidFill>
                  <a:srgbClr val="000000"/>
                </a:solidFill>
              </a:rPr>
              <a:t>(10 minutes) </a:t>
            </a:r>
            <a:endParaRPr lang="en-US" sz="2000" b="0" dirty="0" smtClean="0"/>
          </a:p>
          <a:p>
            <a:pPr marL="2514600" lvl="0" indent="-236538">
              <a:spcBef>
                <a:spcPts val="300"/>
              </a:spcBef>
              <a:spcAft>
                <a:spcPts val="300"/>
              </a:spcAft>
              <a:buFont typeface="Wingdings" pitchFamily="2" charset="2"/>
              <a:buChar char="§"/>
              <a:defRPr/>
            </a:pPr>
            <a:r>
              <a:rPr lang="en-US" sz="2000" dirty="0" smtClean="0"/>
              <a:t>Case Studies </a:t>
            </a:r>
            <a:r>
              <a:rPr lang="en-US" sz="1100" b="0" dirty="0" smtClean="0"/>
              <a:t>(15 minutes)</a:t>
            </a:r>
            <a:endParaRPr lang="en-US" sz="2000" b="0" dirty="0" smtClean="0"/>
          </a:p>
          <a:p>
            <a:pPr marL="2514600" indent="-236538">
              <a:spcBef>
                <a:spcPts val="0"/>
              </a:spcBef>
              <a:spcAft>
                <a:spcPts val="300"/>
              </a:spcAft>
              <a:buFont typeface="Wingdings" pitchFamily="2" charset="2"/>
              <a:buChar char="§"/>
              <a:defRPr/>
            </a:pPr>
            <a:r>
              <a:rPr lang="en-US" sz="2000" dirty="0" smtClean="0"/>
              <a:t>Review </a:t>
            </a:r>
            <a:r>
              <a:rPr lang="en-US" sz="1100" b="0" dirty="0" smtClean="0"/>
              <a:t>(5 minutes)</a:t>
            </a:r>
            <a:endParaRPr lang="en-US" sz="2400" b="0" dirty="0"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30</a:t>
            </a:fld>
            <a:endParaRPr lang="en-US" kern="0" dirty="0">
              <a:solidFill>
                <a:sysClr val="windowText" lastClr="000000"/>
              </a:solidFill>
            </a:endParaRPr>
          </a:p>
        </p:txBody>
      </p:sp>
      <p:sp>
        <p:nvSpPr>
          <p:cNvPr id="11" name="TextBox 10"/>
          <p:cNvSpPr txBox="1"/>
          <p:nvPr/>
        </p:nvSpPr>
        <p:spPr>
          <a:xfrm>
            <a:off x="228600" y="6308034"/>
            <a:ext cx="8602898" cy="307777"/>
          </a:xfrm>
          <a:prstGeom prst="rect">
            <a:avLst/>
          </a:prstGeom>
          <a:noFill/>
        </p:spPr>
        <p:txBody>
          <a:bodyPr wrap="square" rtlCol="0">
            <a:spAutoFit/>
          </a:bodyPr>
          <a:lstStyle/>
          <a:p>
            <a:r>
              <a:rPr lang="en-US" sz="600" baseline="50000" dirty="0" smtClean="0"/>
              <a:t>14</a:t>
            </a:r>
            <a:r>
              <a:rPr lang="en-US" sz="700" dirty="0" smtClean="0"/>
              <a:t> </a:t>
            </a:r>
            <a:r>
              <a:rPr lang="en-US" sz="700" dirty="0" err="1" smtClean="0"/>
              <a:t>Skillport</a:t>
            </a:r>
            <a:r>
              <a:rPr lang="en-US" sz="700" dirty="0" smtClean="0"/>
              <a:t>. (2012). </a:t>
            </a:r>
            <a:r>
              <a:rPr lang="en-US" sz="700" i="1" dirty="0" smtClean="0"/>
              <a:t>Value and Challenge of Effective Listening</a:t>
            </a:r>
            <a:r>
              <a:rPr lang="en-US" sz="700" dirty="0" smtClean="0"/>
              <a:t>. Slide 19. Interpersonal Communication: Listening Essentials. ID: comm_21_a03_bs_enus.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10" name="Content Placeholder 2"/>
          <p:cNvSpPr txBox="1">
            <a:spLocks/>
          </p:cNvSpPr>
          <p:nvPr/>
        </p:nvSpPr>
        <p:spPr>
          <a:xfrm>
            <a:off x="323469" y="1304164"/>
            <a:ext cx="8763000" cy="761999"/>
          </a:xfrm>
          <a:prstGeom prst="rect">
            <a:avLst/>
          </a:prstGeom>
        </p:spPr>
        <p:txBody>
          <a:bodyPr wrap="none" lIns="0" tIns="0" rIns="0" bIns="0">
            <a:normAutofit/>
          </a:bodyPr>
          <a:lstStyle/>
          <a:p>
            <a:pPr marR="0" lvl="0"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Question:</a:t>
            </a:r>
          </a:p>
          <a:p>
            <a:pPr marR="0" lvl="0"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Match each of the examples to the types of listening barriers</a:t>
            </a:r>
            <a:r>
              <a:rPr kumimoji="0" lang="en-US" i="0" u="none" strike="noStrike" kern="0" cap="none" spc="0" normalizeH="0" noProof="0" dirty="0" smtClean="0">
                <a:ln>
                  <a:noFill/>
                </a:ln>
                <a:solidFill>
                  <a:schemeClr val="tx1"/>
                </a:solidFill>
                <a:effectLst/>
                <a:uLnTx/>
                <a:uFillTx/>
                <a:latin typeface="+mn-lt"/>
                <a:ea typeface="+mn-ea"/>
                <a:cs typeface="+mn-cs"/>
              </a:rPr>
              <a:t> they represent.</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Title 4"/>
          <p:cNvSpPr txBox="1">
            <a:spLocks/>
          </p:cNvSpPr>
          <p:nvPr/>
        </p:nvSpPr>
        <p:spPr bwMode="auto">
          <a:xfrm>
            <a:off x="0" y="694944"/>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Challenges: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
        <p:nvSpPr>
          <p:cNvPr id="8" name="TextBox 7"/>
          <p:cNvSpPr txBox="1"/>
          <p:nvPr/>
        </p:nvSpPr>
        <p:spPr>
          <a:xfrm>
            <a:off x="238123" y="2124075"/>
            <a:ext cx="6286502" cy="2893100"/>
          </a:xfrm>
          <a:prstGeom prst="rect">
            <a:avLst/>
          </a:prstGeom>
          <a:noFill/>
        </p:spPr>
        <p:txBody>
          <a:bodyPr wrap="square" rtlCol="0">
            <a:spAutoFit/>
          </a:bodyPr>
          <a:lstStyle/>
          <a:p>
            <a:pPr marL="342900" indent="-342900">
              <a:spcBef>
                <a:spcPts val="600"/>
              </a:spcBef>
              <a:buClr>
                <a:srgbClr val="0038A8"/>
              </a:buClr>
              <a:buFont typeface="+mj-lt"/>
              <a:buAutoNum type="arabicParenR"/>
            </a:pPr>
            <a:r>
              <a:rPr lang="en-US" dirty="0" smtClean="0"/>
              <a:t>Joanne thinks she knows what people are going to say, so she completes the sentences of others</a:t>
            </a:r>
          </a:p>
          <a:p>
            <a:pPr marL="342900" indent="-342900">
              <a:spcBef>
                <a:spcPts val="600"/>
              </a:spcBef>
              <a:buClr>
                <a:srgbClr val="0038A8"/>
              </a:buClr>
              <a:buFont typeface="+mj-lt"/>
              <a:buAutoNum type="arabicParenR"/>
            </a:pPr>
            <a:r>
              <a:rPr lang="en-US" dirty="0" smtClean="0"/>
              <a:t>While on the phone with her boss, Molly reads an e-mail</a:t>
            </a:r>
          </a:p>
          <a:p>
            <a:pPr marL="342900" indent="-342900">
              <a:spcBef>
                <a:spcPts val="600"/>
              </a:spcBef>
              <a:buClr>
                <a:srgbClr val="0038A8"/>
              </a:buClr>
              <a:buFont typeface="+mj-lt"/>
              <a:buAutoNum type="arabicParenR"/>
            </a:pPr>
            <a:r>
              <a:rPr lang="en-US" dirty="0" smtClean="0"/>
              <a:t>Amy thinks faster than Jeremy speaks, so she plans her lunch while he’s still speaking</a:t>
            </a:r>
          </a:p>
          <a:p>
            <a:pPr marL="342900" indent="-342900">
              <a:spcBef>
                <a:spcPts val="600"/>
              </a:spcBef>
              <a:buClr>
                <a:srgbClr val="0038A8"/>
              </a:buClr>
              <a:buFont typeface="+mj-lt"/>
              <a:buAutoNum type="arabicParenR"/>
            </a:pPr>
            <a:r>
              <a:rPr lang="en-US" dirty="0" smtClean="0"/>
              <a:t>Terry is hoping to be promoted and nods approvingly at everything his boss says</a:t>
            </a:r>
          </a:p>
          <a:p>
            <a:pPr marL="342900" indent="-342900">
              <a:spcBef>
                <a:spcPts val="600"/>
              </a:spcBef>
              <a:buClr>
                <a:srgbClr val="0038A8"/>
              </a:buClr>
              <a:buFont typeface="+mj-lt"/>
              <a:buAutoNum type="arabicParenR"/>
            </a:pPr>
            <a:r>
              <a:rPr lang="en-US" dirty="0" smtClean="0"/>
              <a:t>Richard just lost his uncle to cancer and gets angry when Kelly talks about smoking</a:t>
            </a:r>
          </a:p>
        </p:txBody>
      </p:sp>
      <p:sp>
        <p:nvSpPr>
          <p:cNvPr id="9" name="TextBox 8"/>
          <p:cNvSpPr txBox="1"/>
          <p:nvPr/>
        </p:nvSpPr>
        <p:spPr>
          <a:xfrm>
            <a:off x="6686550" y="2095500"/>
            <a:ext cx="2285999" cy="2477601"/>
          </a:xfrm>
          <a:prstGeom prst="rect">
            <a:avLst/>
          </a:prstGeom>
          <a:noFill/>
        </p:spPr>
        <p:txBody>
          <a:bodyPr wrap="square" rtlCol="0">
            <a:spAutoFit/>
          </a:bodyPr>
          <a:lstStyle/>
          <a:p>
            <a:pPr marL="342900" indent="-342900">
              <a:lnSpc>
                <a:spcPct val="150000"/>
              </a:lnSpc>
              <a:spcBef>
                <a:spcPts val="600"/>
              </a:spcBef>
              <a:buClr>
                <a:srgbClr val="0038A8"/>
              </a:buClr>
              <a:buFont typeface="+mj-lt"/>
              <a:buAutoNum type="alphaUcPeriod"/>
            </a:pPr>
            <a:r>
              <a:rPr lang="en-US" dirty="0" smtClean="0"/>
              <a:t>Assumptions</a:t>
            </a:r>
          </a:p>
          <a:p>
            <a:pPr marL="342900" indent="-342900">
              <a:lnSpc>
                <a:spcPct val="150000"/>
              </a:lnSpc>
              <a:spcBef>
                <a:spcPts val="600"/>
              </a:spcBef>
              <a:buClr>
                <a:srgbClr val="0038A8"/>
              </a:buClr>
              <a:buFont typeface="+mj-lt"/>
              <a:buAutoNum type="alphaUcPeriod"/>
            </a:pPr>
            <a:r>
              <a:rPr lang="en-US" dirty="0" smtClean="0"/>
              <a:t>Ulterior motives</a:t>
            </a:r>
          </a:p>
          <a:p>
            <a:pPr marL="342900" indent="-342900">
              <a:lnSpc>
                <a:spcPct val="150000"/>
              </a:lnSpc>
              <a:spcBef>
                <a:spcPts val="600"/>
              </a:spcBef>
              <a:buClr>
                <a:srgbClr val="0038A8"/>
              </a:buClr>
              <a:buFont typeface="+mj-lt"/>
              <a:buAutoNum type="alphaUcPeriod"/>
            </a:pPr>
            <a:r>
              <a:rPr lang="en-US" dirty="0" smtClean="0"/>
              <a:t>Speed Gap</a:t>
            </a:r>
          </a:p>
          <a:p>
            <a:pPr marL="342900" indent="-342900">
              <a:lnSpc>
                <a:spcPct val="150000"/>
              </a:lnSpc>
              <a:spcBef>
                <a:spcPts val="600"/>
              </a:spcBef>
              <a:buClr>
                <a:srgbClr val="0038A8"/>
              </a:buClr>
              <a:buFont typeface="+mj-lt"/>
              <a:buAutoNum type="alphaUcPeriod"/>
            </a:pPr>
            <a:r>
              <a:rPr lang="en-US" dirty="0" smtClean="0"/>
              <a:t>Emotion</a:t>
            </a:r>
          </a:p>
          <a:p>
            <a:pPr marL="342900" indent="-342900">
              <a:lnSpc>
                <a:spcPct val="150000"/>
              </a:lnSpc>
              <a:spcBef>
                <a:spcPts val="600"/>
              </a:spcBef>
              <a:buClr>
                <a:srgbClr val="0038A8"/>
              </a:buClr>
              <a:buFont typeface="+mj-lt"/>
              <a:buAutoNum type="alphaUcPeriod"/>
            </a:pPr>
            <a:r>
              <a:rPr lang="en-US" dirty="0" smtClean="0"/>
              <a:t>Distraction</a:t>
            </a:r>
          </a:p>
        </p:txBody>
      </p:sp>
      <p:sp>
        <p:nvSpPr>
          <p:cNvPr id="14" name="TextBox 13"/>
          <p:cNvSpPr txBox="1"/>
          <p:nvPr/>
        </p:nvSpPr>
        <p:spPr>
          <a:xfrm>
            <a:off x="381000" y="5715000"/>
            <a:ext cx="3657600" cy="369332"/>
          </a:xfrm>
          <a:prstGeom prst="rect">
            <a:avLst/>
          </a:prstGeom>
          <a:noFill/>
        </p:spPr>
        <p:txBody>
          <a:bodyPr wrap="square" rtlCol="0">
            <a:spAutoFit/>
          </a:bodyPr>
          <a:lstStyle/>
          <a:p>
            <a:r>
              <a:rPr lang="en-US" b="1" dirty="0" smtClean="0"/>
              <a:t>Answer:</a:t>
            </a:r>
            <a:r>
              <a:rPr lang="en-US" dirty="0" smtClean="0"/>
              <a:t> 1A, 2E, 3C, 4B, 5D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31</a:t>
            </a:fld>
            <a:endParaRPr lang="en-US" kern="0" dirty="0">
              <a:solidFill>
                <a:sysClr val="windowText" lastClr="000000"/>
              </a:solidFill>
            </a:endParaRPr>
          </a:p>
        </p:txBody>
      </p:sp>
      <p:sp>
        <p:nvSpPr>
          <p:cNvPr id="10" name="Content Placeholder 2"/>
          <p:cNvSpPr txBox="1">
            <a:spLocks/>
          </p:cNvSpPr>
          <p:nvPr/>
        </p:nvSpPr>
        <p:spPr>
          <a:xfrm>
            <a:off x="228600" y="1234440"/>
            <a:ext cx="8715375" cy="5046345"/>
          </a:xfrm>
          <a:prstGeom prst="rect">
            <a:avLst/>
          </a:prstGeom>
        </p:spPr>
        <p:txBody>
          <a:bodyPr>
            <a:noAutofit/>
          </a:bodyPr>
          <a:lstStyle/>
          <a:p>
            <a:pPr marR="0" lvl="0" algn="l" defTabSz="820738" rtl="0" eaLnBrk="1" fontAlgn="base" latinLnBrk="0" hangingPunct="1">
              <a:lnSpc>
                <a:spcPct val="120000"/>
              </a:lnSpc>
              <a:spcBef>
                <a:spcPts val="600"/>
              </a:spcBef>
              <a:spcAft>
                <a:spcPct val="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Question:</a:t>
            </a:r>
          </a:p>
          <a:p>
            <a:pPr marR="0" lvl="0" algn="l" defTabSz="820738" rtl="0" eaLnBrk="1" fontAlgn="base" latinLnBrk="0" hangingPunct="1">
              <a:spcBef>
                <a:spcPts val="600"/>
              </a:spcBef>
              <a:spcAft>
                <a:spcPct val="0"/>
              </a:spcAft>
              <a:buClr>
                <a:schemeClr val="hlink"/>
              </a:buClr>
              <a:buSzTx/>
              <a:buFont typeface="Wingdings" pitchFamily="2" charset="2"/>
              <a:buNone/>
              <a:tabLst/>
              <a:defRPr/>
            </a:pPr>
            <a:r>
              <a:rPr lang="en-US" sz="1600" dirty="0" smtClean="0">
                <a:solidFill>
                  <a:srgbClr val="000000"/>
                </a:solidFill>
                <a:latin typeface="Arial" charset="0"/>
              </a:rPr>
              <a:t>Gloria gets irritable with colleagues who speak slowly and often interrupts them mid-sentence. She also gets annoyed whenever her colleagues mention their personal lives, which she finds tedious. Her job involves a lot of teamwork, but people have started avoiding her – which means her projects are often flawed or late. She realizes that her poor listening skills are starting to interfere with her performance.  What are some of the things Gloria could do to overcome the barriers she struggles with? </a:t>
            </a:r>
          </a:p>
          <a:p>
            <a:pPr marR="0" lvl="0" algn="l" defTabSz="820738" rtl="0" eaLnBrk="1" fontAlgn="base" latinLnBrk="0" hangingPunct="1">
              <a:spcBef>
                <a:spcPts val="600"/>
              </a:spcBef>
              <a:spcAft>
                <a:spcPct val="0"/>
              </a:spcAft>
              <a:buClr>
                <a:schemeClr val="hlink"/>
              </a:buClr>
              <a:buSzTx/>
              <a:buFont typeface="Wingdings" pitchFamily="2" charset="2"/>
              <a:buNone/>
              <a:tabLst/>
              <a:defRPr/>
            </a:pPr>
            <a:endParaRPr lang="en-US" sz="1600" dirty="0" smtClean="0"/>
          </a:p>
          <a:p>
            <a:pPr marL="225425" marR="0" lvl="0" indent="-225425" algn="l" defTabSz="820738" rtl="0" eaLnBrk="1" fontAlgn="base" latinLnBrk="0" hangingPunct="1">
              <a:spcBef>
                <a:spcPts val="300"/>
              </a:spcBef>
              <a:spcAft>
                <a:spcPct val="0"/>
              </a:spcAft>
              <a:buClr>
                <a:schemeClr val="hlink"/>
              </a:buClr>
              <a:buSzTx/>
              <a:buFont typeface="Wingdings" pitchFamily="2" charset="2"/>
              <a:buNone/>
              <a:tabLst/>
              <a:defRPr/>
            </a:pPr>
            <a:r>
              <a:rPr kumimoji="0" lang="en-US" sz="1600" i="0" u="none" strike="noStrike" kern="0" cap="none" spc="0" normalizeH="0" baseline="0" noProof="0" dirty="0" smtClean="0">
                <a:ln>
                  <a:noFill/>
                </a:ln>
                <a:solidFill>
                  <a:schemeClr val="tx1"/>
                </a:solidFill>
                <a:effectLst/>
                <a:uLnTx/>
                <a:uFillTx/>
                <a:latin typeface="+mn-lt"/>
                <a:ea typeface="+mn-ea"/>
                <a:cs typeface="+mn-cs"/>
              </a:rPr>
              <a:t>Choose</a:t>
            </a:r>
            <a:r>
              <a:rPr kumimoji="0" lang="en-US" sz="1600" i="0" u="none" strike="noStrike" kern="0" cap="none" spc="0" normalizeH="0" noProof="0" dirty="0" smtClean="0">
                <a:ln>
                  <a:noFill/>
                </a:ln>
                <a:solidFill>
                  <a:schemeClr val="tx1"/>
                </a:solidFill>
                <a:effectLst/>
                <a:uLnTx/>
                <a:uFillTx/>
                <a:latin typeface="+mn-lt"/>
                <a:ea typeface="+mn-ea"/>
                <a:cs typeface="+mn-cs"/>
              </a:rPr>
              <a:t> </a:t>
            </a:r>
            <a:r>
              <a:rPr kumimoji="0" lang="en-US" sz="1600" i="0" u="none" strike="noStrike" kern="0" cap="none" spc="0" normalizeH="0" baseline="0" noProof="0" dirty="0" smtClean="0">
                <a:ln>
                  <a:noFill/>
                </a:ln>
                <a:solidFill>
                  <a:schemeClr val="tx1"/>
                </a:solidFill>
                <a:effectLst/>
                <a:uLnTx/>
                <a:uFillTx/>
                <a:latin typeface="+mn-lt"/>
                <a:ea typeface="+mn-ea"/>
                <a:cs typeface="+mn-cs"/>
              </a:rPr>
              <a:t>more than one option.</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600" dirty="0" smtClean="0"/>
              <a:t>Be aware of her own biases</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600" dirty="0" smtClean="0"/>
              <a:t>Asking her colleagues to avoid certain topics when they're around her</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600" dirty="0" smtClean="0"/>
              <a:t>Allow any speaker to finish before formulating her response</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600" dirty="0" smtClean="0"/>
              <a:t>Focus on the message rather than on how she feels about the speaker</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r>
              <a:rPr lang="en-US" sz="1600" dirty="0" smtClean="0"/>
              <a:t>Think carefully about what she wants to say before she interrupts</a:t>
            </a:r>
          </a:p>
          <a:p>
            <a:pPr marL="576263" marR="0" lvl="0" indent="-347663" algn="l" defTabSz="820738" rtl="0" eaLnBrk="1" fontAlgn="base" latinLnBrk="0" hangingPunct="1">
              <a:spcBef>
                <a:spcPts val="300"/>
              </a:spcBef>
              <a:spcAft>
                <a:spcPct val="0"/>
              </a:spcAft>
              <a:buClr>
                <a:schemeClr val="hlink"/>
              </a:buClr>
              <a:buSzTx/>
              <a:buFont typeface="+mj-lt"/>
              <a:buAutoNum type="arabicParenR"/>
              <a:tabLst/>
              <a:defRPr/>
            </a:pPr>
            <a:endParaRPr kumimoji="0" lang="en-US" sz="1200" i="0" u="none" strike="noStrike" kern="0" cap="none" spc="0" normalizeH="0" baseline="0" noProof="0" dirty="0" smtClean="0">
              <a:ln>
                <a:noFill/>
              </a:ln>
              <a:solidFill>
                <a:schemeClr val="tx1"/>
              </a:solidFill>
              <a:effectLst/>
              <a:uLnTx/>
              <a:uFillTx/>
              <a:latin typeface="+mn-lt"/>
              <a:ea typeface="+mn-ea"/>
              <a:cs typeface="+mn-cs"/>
            </a:endParaRPr>
          </a:p>
          <a:p>
            <a:pPr marL="576263" marR="0" lvl="0" indent="-347663" algn="l" defTabSz="820738" rtl="0" eaLnBrk="1" fontAlgn="base" latinLnBrk="0" hangingPunct="1">
              <a:spcBef>
                <a:spcPts val="300"/>
              </a:spcBef>
              <a:spcAft>
                <a:spcPct val="0"/>
              </a:spcAft>
              <a:buClr>
                <a:schemeClr val="hlink"/>
              </a:buClr>
              <a:buSzTx/>
              <a:tabLst/>
              <a:defRPr/>
            </a:pPr>
            <a:endParaRPr kumimoji="0" lang="en-US" sz="12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spcBef>
                <a:spcPts val="300"/>
              </a:spcBef>
              <a:spcAft>
                <a:spcPct val="0"/>
              </a:spcAft>
              <a:buClr>
                <a:schemeClr val="hlink"/>
              </a:buClr>
              <a:buSzTx/>
              <a:buFont typeface="Wingdings" pitchFamily="2" charset="2"/>
              <a:buNone/>
              <a:tabLst/>
              <a:defRPr/>
            </a:pPr>
            <a:r>
              <a:rPr kumimoji="0" lang="en-US" sz="1600" b="1" i="0" u="none" strike="noStrike" kern="0" cap="none" spc="0" normalizeH="0" baseline="0" noProof="0" dirty="0" smtClean="0">
                <a:ln>
                  <a:noFill/>
                </a:ln>
                <a:solidFill>
                  <a:schemeClr val="tx1"/>
                </a:solidFill>
                <a:effectLst/>
                <a:uLnTx/>
                <a:uFillTx/>
                <a:latin typeface="+mn-lt"/>
                <a:ea typeface="+mn-ea"/>
                <a:cs typeface="+mn-cs"/>
              </a:rPr>
              <a:t>Answer:</a:t>
            </a:r>
            <a:r>
              <a:rPr kumimoji="0" lang="en-US" sz="1600" i="0" u="none" strike="noStrike" kern="0" cap="none" spc="0" normalizeH="0" baseline="0" noProof="0" dirty="0" smtClean="0">
                <a:ln>
                  <a:noFill/>
                </a:ln>
                <a:solidFill>
                  <a:schemeClr val="tx1"/>
                </a:solidFill>
                <a:effectLst/>
                <a:uLnTx/>
                <a:uFillTx/>
                <a:latin typeface="+mn-lt"/>
                <a:ea typeface="+mn-ea"/>
                <a:cs typeface="+mn-cs"/>
              </a:rPr>
              <a:t> #1, #3, #</a:t>
            </a:r>
            <a:r>
              <a:rPr lang="en-US" sz="1600" kern="0" noProof="0" dirty="0" smtClean="0"/>
              <a:t>4</a:t>
            </a:r>
            <a:endParaRPr kumimoji="0" lang="en-US" sz="1400"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Title 4"/>
          <p:cNvSpPr txBox="1">
            <a:spLocks/>
          </p:cNvSpPr>
          <p:nvPr/>
        </p:nvSpPr>
        <p:spPr bwMode="auto">
          <a:xfrm>
            <a:off x="0" y="694944"/>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Challenges: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
        <p:nvSpPr>
          <p:cNvPr id="8" name="TextBox 7"/>
          <p:cNvSpPr txBox="1"/>
          <p:nvPr/>
        </p:nvSpPr>
        <p:spPr>
          <a:xfrm>
            <a:off x="228600" y="6308034"/>
            <a:ext cx="8602898" cy="200055"/>
          </a:xfrm>
          <a:prstGeom prst="rect">
            <a:avLst/>
          </a:prstGeom>
          <a:noFill/>
        </p:spPr>
        <p:txBody>
          <a:bodyPr wrap="square" rtlCol="0">
            <a:spAutoFit/>
          </a:bodyPr>
          <a:lstStyle/>
          <a:p>
            <a:r>
              <a:rPr lang="en-US" sz="600" baseline="50000" dirty="0" smtClean="0"/>
              <a:t>15</a:t>
            </a:r>
            <a:r>
              <a:rPr lang="en-US" sz="700" dirty="0" smtClean="0"/>
              <a:t> </a:t>
            </a:r>
            <a:r>
              <a:rPr lang="en-US" sz="700" dirty="0" err="1" smtClean="0"/>
              <a:t>Skillport</a:t>
            </a:r>
            <a:r>
              <a:rPr lang="en-US" sz="700" dirty="0" smtClean="0"/>
              <a:t>. (2012). </a:t>
            </a:r>
            <a:r>
              <a:rPr lang="en-US" sz="700" i="1" dirty="0" smtClean="0"/>
              <a:t>Value and Challenge of Effective Listening</a:t>
            </a:r>
            <a:r>
              <a:rPr lang="en-US" sz="700" dirty="0" smtClean="0"/>
              <a:t>. Interpersonal Communication: Listening Essentials. ID: blccomm_21_a03_bs_enus.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bwMode="auto">
          <a:xfrm>
            <a:off x="0" y="694944"/>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Techniques</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32</a:t>
            </a:fld>
            <a:endParaRPr lang="en-US" kern="0">
              <a:solidFill>
                <a:sysClr val="windowText" lastClr="000000"/>
              </a:solidFill>
            </a:endParaRPr>
          </a:p>
        </p:txBody>
      </p:sp>
      <p:sp>
        <p:nvSpPr>
          <p:cNvPr id="8" name="Title 1"/>
          <p:cNvSpPr txBox="1">
            <a:spLocks/>
          </p:cNvSpPr>
          <p:nvPr/>
        </p:nvSpPr>
        <p:spPr>
          <a:xfrm>
            <a:off x="0" y="2819400"/>
            <a:ext cx="9144000" cy="88696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4:  Active Listening Techniques</a:t>
            </a:r>
          </a:p>
        </p:txBody>
      </p:sp>
      <p:sp>
        <p:nvSpPr>
          <p:cNvPr id="6" name="Title 1"/>
          <p:cNvSpPr txBox="1">
            <a:spLocks/>
          </p:cNvSpPr>
          <p:nvPr/>
        </p:nvSpPr>
        <p:spPr>
          <a:xfrm>
            <a:off x="0" y="3813048"/>
            <a:ext cx="9144000" cy="1828800"/>
          </a:xfrm>
          <a:prstGeom prst="rect">
            <a:avLst/>
          </a:prstGeom>
        </p:spPr>
        <p:txBody>
          <a:bodyPr vert="horz" lIns="91440" tIns="45720" rIns="91440" bIns="45720" rtlCol="0" anchor="t">
            <a:noAutofit/>
          </a:bodyPr>
          <a:lstStyle/>
          <a:p>
            <a:pPr marL="2743200" marR="0" lvl="0" indent="-452438" defTabSz="914400" rtl="0" eaLnBrk="1" fontAlgn="auto" latinLnBrk="0" hangingPunct="1">
              <a:lnSpc>
                <a:spcPct val="100000"/>
              </a:lnSpc>
              <a:spcBef>
                <a:spcPct val="0"/>
              </a:spcBef>
              <a:spcAft>
                <a:spcPts val="0"/>
              </a:spcAft>
              <a:buClrTx/>
              <a:buSzTx/>
              <a:buFont typeface="Symbol" pitchFamily="18" charset="2"/>
              <a:buChar char="-"/>
              <a:tabLst/>
              <a:defRPr/>
            </a:pPr>
            <a:endParaRPr lang="en-US" sz="2800" dirty="0" smtClean="0">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33</a:t>
            </a:fld>
            <a:endParaRPr lang="en-US" kern="0">
              <a:solidFill>
                <a:sysClr val="windowText" lastClr="000000"/>
              </a:solidFill>
            </a:endParaRPr>
          </a:p>
        </p:txBody>
      </p:sp>
      <p:sp>
        <p:nvSpPr>
          <p:cNvPr id="6" name="TextBox 5"/>
          <p:cNvSpPr txBox="1"/>
          <p:nvPr/>
        </p:nvSpPr>
        <p:spPr>
          <a:xfrm>
            <a:off x="228599" y="1335024"/>
            <a:ext cx="8772525" cy="1461939"/>
          </a:xfrm>
          <a:prstGeom prst="rect">
            <a:avLst/>
          </a:prstGeom>
          <a:noFill/>
        </p:spPr>
        <p:txBody>
          <a:bodyPr wrap="square" rtlCol="0">
            <a:spAutoFit/>
          </a:bodyPr>
          <a:lstStyle/>
          <a:p>
            <a:pPr>
              <a:spcBef>
                <a:spcPts val="600"/>
              </a:spcBef>
            </a:pPr>
            <a:r>
              <a:rPr lang="en-US" sz="2000" b="1" dirty="0" smtClean="0"/>
              <a:t>Discussion points:</a:t>
            </a:r>
          </a:p>
          <a:p>
            <a:pPr marL="690563" lvl="1" indent="-233363">
              <a:spcBef>
                <a:spcPts val="600"/>
              </a:spcBef>
              <a:buClr>
                <a:srgbClr val="0038A8"/>
              </a:buClr>
              <a:buFont typeface="Wingdings" pitchFamily="2" charset="2"/>
              <a:buChar char="§"/>
            </a:pPr>
            <a:r>
              <a:rPr lang="en-US" dirty="0" smtClean="0"/>
              <a:t>What are some examples of Active Listening techniques?</a:t>
            </a:r>
          </a:p>
          <a:p>
            <a:pPr marL="690563" lvl="1" indent="-233363">
              <a:spcBef>
                <a:spcPts val="600"/>
              </a:spcBef>
              <a:buClr>
                <a:srgbClr val="0038A8"/>
              </a:buClr>
              <a:buFont typeface="Wingdings" pitchFamily="2" charset="2"/>
              <a:buChar char="§"/>
            </a:pPr>
            <a:r>
              <a:rPr lang="en-US" dirty="0" smtClean="0"/>
              <a:t>What other techniques do you use to stay engaged in the conversation?</a:t>
            </a:r>
          </a:p>
          <a:p>
            <a:pPr marL="690563" lvl="1" indent="-233363">
              <a:spcBef>
                <a:spcPts val="600"/>
              </a:spcBef>
              <a:buClr>
                <a:srgbClr val="0038A8"/>
              </a:buClr>
              <a:buFont typeface="Wingdings" pitchFamily="2" charset="2"/>
              <a:buChar char="§"/>
            </a:pPr>
            <a:r>
              <a:rPr lang="en-US" dirty="0" smtClean="0"/>
              <a:t>How much time do you actually spend listening?</a:t>
            </a:r>
            <a:endParaRPr lang="en-US" dirty="0"/>
          </a:p>
        </p:txBody>
      </p:sp>
      <p:pic>
        <p:nvPicPr>
          <p:cNvPr id="1027" name="Picture 3"/>
          <p:cNvPicPr>
            <a:picLocks noChangeArrowheads="1"/>
          </p:cNvPicPr>
          <p:nvPr/>
        </p:nvPicPr>
        <p:blipFill>
          <a:blip r:embed="rId3" cstate="print"/>
          <a:srcRect/>
          <a:stretch>
            <a:fillRect/>
          </a:stretch>
        </p:blipFill>
        <p:spPr bwMode="auto">
          <a:xfrm>
            <a:off x="6483096" y="4434840"/>
            <a:ext cx="2295144" cy="1691640"/>
          </a:xfrm>
          <a:prstGeom prst="rect">
            <a:avLst/>
          </a:prstGeom>
          <a:noFill/>
          <a:ln w="9525">
            <a:noFill/>
            <a:miter lim="800000"/>
            <a:headEnd/>
            <a:tailEnd/>
          </a:ln>
        </p:spPr>
      </p:pic>
      <p:sp>
        <p:nvSpPr>
          <p:cNvPr id="8" name="Title 3"/>
          <p:cNvSpPr txBox="1">
            <a:spLocks/>
          </p:cNvSpPr>
          <p:nvPr/>
        </p:nvSpPr>
        <p:spPr bwMode="auto">
          <a:xfrm>
            <a:off x="0" y="694944"/>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Techniques:  Discussion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34</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Active Listening Techniques</a:t>
            </a:r>
            <a:endParaRPr lang="en-US" dirty="0"/>
          </a:p>
        </p:txBody>
      </p:sp>
      <p:grpSp>
        <p:nvGrpSpPr>
          <p:cNvPr id="51" name="Group 50"/>
          <p:cNvGrpSpPr/>
          <p:nvPr/>
        </p:nvGrpSpPr>
        <p:grpSpPr>
          <a:xfrm>
            <a:off x="133350" y="1462198"/>
            <a:ext cx="4238625" cy="800100"/>
            <a:chOff x="133350" y="1462198"/>
            <a:chExt cx="4238625" cy="800100"/>
          </a:xfrm>
        </p:grpSpPr>
        <p:sp>
          <p:nvSpPr>
            <p:cNvPr id="21" name="TextBox 20"/>
            <p:cNvSpPr txBox="1"/>
            <p:nvPr/>
          </p:nvSpPr>
          <p:spPr>
            <a:xfrm>
              <a:off x="1762125" y="1506600"/>
              <a:ext cx="260985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Pay attention to speaker</a:t>
              </a:r>
              <a:endParaRPr lang="en-US" sz="1300" b="1" dirty="0" smtClean="0"/>
            </a:p>
            <a:p>
              <a:pPr marL="171450" indent="-114300">
                <a:buClr>
                  <a:srgbClr val="0000FF"/>
                </a:buClr>
                <a:buFont typeface="Wingdings" pitchFamily="2" charset="2"/>
                <a:buChar char="§"/>
              </a:pPr>
              <a:r>
                <a:rPr lang="en-US" sz="1100" dirty="0" smtClean="0"/>
                <a:t>Give 100% of your attention</a:t>
              </a:r>
            </a:p>
            <a:p>
              <a:pPr marL="171450" indent="-114300">
                <a:buClr>
                  <a:srgbClr val="0000FF"/>
                </a:buClr>
                <a:buFont typeface="Wingdings" pitchFamily="2" charset="2"/>
                <a:buChar char="§"/>
              </a:pPr>
              <a:r>
                <a:rPr lang="en-US" sz="1100" dirty="0" smtClean="0"/>
                <a:t>Make conscious decision to listen</a:t>
              </a:r>
            </a:p>
            <a:p>
              <a:pPr marL="171450" indent="-114300">
                <a:buClr>
                  <a:srgbClr val="0000FF"/>
                </a:buClr>
                <a:buFont typeface="Wingdings" pitchFamily="2" charset="2"/>
                <a:buChar char="§"/>
              </a:pPr>
              <a:r>
                <a:rPr lang="en-US" sz="1100" dirty="0" smtClean="0"/>
                <a:t>Be present</a:t>
              </a:r>
            </a:p>
          </p:txBody>
        </p:sp>
        <p:grpSp>
          <p:nvGrpSpPr>
            <p:cNvPr id="2" name="Group 49"/>
            <p:cNvGrpSpPr/>
            <p:nvPr/>
          </p:nvGrpSpPr>
          <p:grpSpPr>
            <a:xfrm>
              <a:off x="133350" y="1462198"/>
              <a:ext cx="1571625" cy="800100"/>
              <a:chOff x="323850" y="1285875"/>
              <a:chExt cx="1571625" cy="800100"/>
            </a:xfrm>
          </p:grpSpPr>
          <p:sp>
            <p:nvSpPr>
              <p:cNvPr id="26" name="Rounded Rectangle 25"/>
              <p:cNvSpPr/>
              <p:nvPr/>
            </p:nvSpPr>
            <p:spPr bwMode="auto">
              <a:xfrm>
                <a:off x="323850" y="1285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657225" y="1447800"/>
                <a:ext cx="1076325" cy="369332"/>
              </a:xfrm>
              <a:prstGeom prst="rect">
                <a:avLst/>
              </a:prstGeom>
              <a:noFill/>
            </p:spPr>
            <p:txBody>
              <a:bodyPr wrap="square" rtlCol="0">
                <a:spAutoFit/>
              </a:bodyPr>
              <a:lstStyle/>
              <a:p>
                <a:r>
                  <a:rPr lang="en-US" b="1" dirty="0" smtClean="0">
                    <a:solidFill>
                      <a:schemeClr val="bg1"/>
                    </a:solidFill>
                  </a:rPr>
                  <a:t>Focus</a:t>
                </a:r>
              </a:p>
            </p:txBody>
          </p:sp>
        </p:grpSp>
      </p:grpSp>
      <p:grpSp>
        <p:nvGrpSpPr>
          <p:cNvPr id="54" name="Group 53"/>
          <p:cNvGrpSpPr/>
          <p:nvPr/>
        </p:nvGrpSpPr>
        <p:grpSpPr>
          <a:xfrm>
            <a:off x="4714875" y="1462198"/>
            <a:ext cx="4254974" cy="800100"/>
            <a:chOff x="4714875" y="1476002"/>
            <a:chExt cx="4254974" cy="800100"/>
          </a:xfrm>
        </p:grpSpPr>
        <p:grpSp>
          <p:nvGrpSpPr>
            <p:cNvPr id="5" name="Group 50"/>
            <p:cNvGrpSpPr/>
            <p:nvPr/>
          </p:nvGrpSpPr>
          <p:grpSpPr>
            <a:xfrm>
              <a:off x="4714875" y="1476002"/>
              <a:ext cx="1714500" cy="800100"/>
              <a:chOff x="323850" y="2438400"/>
              <a:chExt cx="1714500" cy="800100"/>
            </a:xfrm>
          </p:grpSpPr>
          <p:sp>
            <p:nvSpPr>
              <p:cNvPr id="27" name="Rounded Rectangle 26"/>
              <p:cNvSpPr/>
              <p:nvPr/>
            </p:nvSpPr>
            <p:spPr bwMode="auto">
              <a:xfrm>
                <a:off x="342900" y="2438400"/>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TextBox 35"/>
              <p:cNvSpPr txBox="1"/>
              <p:nvPr/>
            </p:nvSpPr>
            <p:spPr>
              <a:xfrm>
                <a:off x="323850" y="2638425"/>
                <a:ext cx="1714500" cy="369332"/>
              </a:xfrm>
              <a:prstGeom prst="rect">
                <a:avLst/>
              </a:prstGeom>
              <a:noFill/>
            </p:spPr>
            <p:txBody>
              <a:bodyPr wrap="square" rtlCol="0">
                <a:spAutoFit/>
              </a:bodyPr>
              <a:lstStyle/>
              <a:p>
                <a:r>
                  <a:rPr lang="en-US" b="1" dirty="0" smtClean="0">
                    <a:solidFill>
                      <a:schemeClr val="bg1"/>
                    </a:solidFill>
                  </a:rPr>
                  <a:t>Demonstrate</a:t>
                </a:r>
              </a:p>
            </p:txBody>
          </p:sp>
        </p:grpSp>
        <p:sp>
          <p:nvSpPr>
            <p:cNvPr id="37" name="TextBox 36"/>
            <p:cNvSpPr txBox="1"/>
            <p:nvPr/>
          </p:nvSpPr>
          <p:spPr>
            <a:xfrm>
              <a:off x="6359999" y="1516762"/>
              <a:ext cx="260985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Show you are listening</a:t>
              </a:r>
              <a:endParaRPr lang="en-US" sz="1200" b="1" dirty="0" smtClean="0"/>
            </a:p>
            <a:p>
              <a:pPr marL="171450" indent="-114300">
                <a:buClr>
                  <a:srgbClr val="0000FF"/>
                </a:buClr>
                <a:buFont typeface="Wingdings" pitchFamily="2" charset="2"/>
                <a:buChar char="§"/>
              </a:pPr>
              <a:r>
                <a:rPr lang="en-US" sz="1100" dirty="0" smtClean="0"/>
                <a:t>Maintain eye contact</a:t>
              </a:r>
            </a:p>
            <a:p>
              <a:pPr marL="171450" indent="-114300">
                <a:buClr>
                  <a:srgbClr val="0000FF"/>
                </a:buClr>
                <a:buFont typeface="Wingdings" pitchFamily="2" charset="2"/>
                <a:buChar char="§"/>
              </a:pPr>
              <a:r>
                <a:rPr lang="en-US" sz="1100" dirty="0" smtClean="0"/>
                <a:t>Use verbal/non-verbal responses</a:t>
              </a:r>
            </a:p>
            <a:p>
              <a:pPr marL="171450" indent="-114300">
                <a:buClr>
                  <a:srgbClr val="0000FF"/>
                </a:buClr>
                <a:buFont typeface="Wingdings" pitchFamily="2" charset="2"/>
                <a:buChar char="§"/>
              </a:pPr>
              <a:r>
                <a:rPr lang="en-US" sz="1100" dirty="0" smtClean="0"/>
                <a:t>Be aware of your body language</a:t>
              </a:r>
            </a:p>
          </p:txBody>
        </p:sp>
      </p:grpSp>
      <p:grpSp>
        <p:nvGrpSpPr>
          <p:cNvPr id="52" name="Group 51"/>
          <p:cNvGrpSpPr/>
          <p:nvPr/>
        </p:nvGrpSpPr>
        <p:grpSpPr>
          <a:xfrm>
            <a:off x="133350" y="2691440"/>
            <a:ext cx="4238625" cy="800100"/>
            <a:chOff x="133350" y="2728056"/>
            <a:chExt cx="4238625" cy="800100"/>
          </a:xfrm>
        </p:grpSpPr>
        <p:grpSp>
          <p:nvGrpSpPr>
            <p:cNvPr id="6" name="Group 51"/>
            <p:cNvGrpSpPr/>
            <p:nvPr/>
          </p:nvGrpSpPr>
          <p:grpSpPr>
            <a:xfrm>
              <a:off x="133350" y="2728056"/>
              <a:ext cx="1571625" cy="800100"/>
              <a:chOff x="333375" y="3543300"/>
              <a:chExt cx="1571625" cy="800100"/>
            </a:xfrm>
          </p:grpSpPr>
          <p:sp>
            <p:nvSpPr>
              <p:cNvPr id="28" name="Rounded Rectangle 27"/>
              <p:cNvSpPr/>
              <p:nvPr/>
            </p:nvSpPr>
            <p:spPr bwMode="auto">
              <a:xfrm>
                <a:off x="333375" y="3543300"/>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361950" y="3743325"/>
                <a:ext cx="1457325" cy="369332"/>
              </a:xfrm>
              <a:prstGeom prst="rect">
                <a:avLst/>
              </a:prstGeom>
              <a:noFill/>
            </p:spPr>
            <p:txBody>
              <a:bodyPr wrap="square" rtlCol="0">
                <a:spAutoFit/>
              </a:bodyPr>
              <a:lstStyle/>
              <a:p>
                <a:r>
                  <a:rPr lang="en-US" b="1" dirty="0" smtClean="0">
                    <a:solidFill>
                      <a:schemeClr val="bg1"/>
                    </a:solidFill>
                  </a:rPr>
                  <a:t>Paraphrase</a:t>
                </a:r>
              </a:p>
            </p:txBody>
          </p:sp>
        </p:grpSp>
        <p:sp>
          <p:nvSpPr>
            <p:cNvPr id="48" name="TextBox 47"/>
            <p:cNvSpPr txBox="1"/>
            <p:nvPr/>
          </p:nvSpPr>
          <p:spPr>
            <a:xfrm>
              <a:off x="1762125" y="2770576"/>
              <a:ext cx="260985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Restate in your own words</a:t>
              </a:r>
              <a:endParaRPr lang="en-US" sz="1200" b="1" dirty="0" smtClean="0"/>
            </a:p>
            <a:p>
              <a:pPr marL="171450" indent="-114300">
                <a:buClr>
                  <a:srgbClr val="0000FF"/>
                </a:buClr>
                <a:buFont typeface="Wingdings" pitchFamily="2" charset="2"/>
                <a:buChar char="§"/>
              </a:pPr>
              <a:r>
                <a:rPr lang="en-US" sz="1100" dirty="0" smtClean="0"/>
                <a:t>Clarify understanding of speaker</a:t>
              </a:r>
            </a:p>
            <a:p>
              <a:pPr marL="171450" indent="-114300">
                <a:buClr>
                  <a:srgbClr val="0000FF"/>
                </a:buClr>
                <a:buFont typeface="Wingdings" pitchFamily="2" charset="2"/>
                <a:buChar char="§"/>
              </a:pPr>
              <a:r>
                <a:rPr lang="en-US" sz="1100" dirty="0" smtClean="0"/>
                <a:t>Reflect back what’s being said</a:t>
              </a:r>
            </a:p>
            <a:p>
              <a:pPr marL="171450" indent="-114300">
                <a:buClr>
                  <a:srgbClr val="0000FF"/>
                </a:buClr>
                <a:buFont typeface="Wingdings" pitchFamily="2" charset="2"/>
                <a:buChar char="§"/>
              </a:pPr>
              <a:r>
                <a:rPr lang="en-US" sz="1100" dirty="0" smtClean="0"/>
                <a:t>Focus on content</a:t>
              </a:r>
            </a:p>
          </p:txBody>
        </p:sp>
      </p:grpSp>
      <p:grpSp>
        <p:nvGrpSpPr>
          <p:cNvPr id="55" name="Group 54"/>
          <p:cNvGrpSpPr/>
          <p:nvPr/>
        </p:nvGrpSpPr>
        <p:grpSpPr>
          <a:xfrm>
            <a:off x="4717387" y="2694236"/>
            <a:ext cx="4232577" cy="800100"/>
            <a:chOff x="4717387" y="2646611"/>
            <a:chExt cx="4232577" cy="800100"/>
          </a:xfrm>
        </p:grpSpPr>
        <p:sp>
          <p:nvSpPr>
            <p:cNvPr id="49" name="TextBox 48"/>
            <p:cNvSpPr txBox="1"/>
            <p:nvPr/>
          </p:nvSpPr>
          <p:spPr>
            <a:xfrm>
              <a:off x="6340114" y="2677242"/>
              <a:ext cx="260985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Provide feedback</a:t>
              </a:r>
              <a:endParaRPr lang="en-US" sz="1200" b="1" dirty="0" smtClean="0"/>
            </a:p>
            <a:p>
              <a:pPr marL="171450" indent="-114300">
                <a:buClr>
                  <a:srgbClr val="0000FF"/>
                </a:buClr>
                <a:buFont typeface="Wingdings" pitchFamily="2" charset="2"/>
                <a:buChar char="§"/>
              </a:pPr>
              <a:r>
                <a:rPr lang="en-US" sz="1100" dirty="0" smtClean="0"/>
                <a:t>Ask clarifying questions</a:t>
              </a:r>
            </a:p>
            <a:p>
              <a:pPr marL="171450" indent="-114300">
                <a:buClr>
                  <a:srgbClr val="0000FF"/>
                </a:buClr>
                <a:buFont typeface="Wingdings" pitchFamily="2" charset="2"/>
                <a:buChar char="§"/>
              </a:pPr>
              <a:r>
                <a:rPr lang="en-US" sz="1100" dirty="0" smtClean="0"/>
                <a:t>Share information and perspectives</a:t>
              </a:r>
            </a:p>
            <a:p>
              <a:pPr marL="171450" indent="-114300">
                <a:buClr>
                  <a:srgbClr val="0000FF"/>
                </a:buClr>
                <a:buFont typeface="Wingdings" pitchFamily="2" charset="2"/>
                <a:buChar char="§"/>
              </a:pPr>
              <a:r>
                <a:rPr lang="en-US" sz="1100" dirty="0" smtClean="0"/>
                <a:t>Be candid, open &amp; honest in response</a:t>
              </a:r>
            </a:p>
          </p:txBody>
        </p:sp>
        <p:grpSp>
          <p:nvGrpSpPr>
            <p:cNvPr id="11" name="Group 52"/>
            <p:cNvGrpSpPr/>
            <p:nvPr/>
          </p:nvGrpSpPr>
          <p:grpSpPr>
            <a:xfrm>
              <a:off x="4717387" y="2646611"/>
              <a:ext cx="1571625" cy="800100"/>
              <a:chOff x="295275" y="4714875"/>
              <a:chExt cx="1571625" cy="800100"/>
            </a:xfrm>
          </p:grpSpPr>
          <p:sp>
            <p:nvSpPr>
              <p:cNvPr id="29" name="Rounded Rectangle 28"/>
              <p:cNvSpPr/>
              <p:nvPr/>
            </p:nvSpPr>
            <p:spPr bwMode="auto">
              <a:xfrm>
                <a:off x="295275" y="47148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495301" y="4905375"/>
                <a:ext cx="1162050" cy="369332"/>
              </a:xfrm>
              <a:prstGeom prst="rect">
                <a:avLst/>
              </a:prstGeom>
              <a:noFill/>
            </p:spPr>
            <p:txBody>
              <a:bodyPr wrap="square" rtlCol="0">
                <a:spAutoFit/>
              </a:bodyPr>
              <a:lstStyle/>
              <a:p>
                <a:r>
                  <a:rPr lang="en-US" b="1" dirty="0" smtClean="0">
                    <a:solidFill>
                      <a:schemeClr val="bg1"/>
                    </a:solidFill>
                  </a:rPr>
                  <a:t>Respond</a:t>
                </a:r>
              </a:p>
            </p:txBody>
          </p:sp>
        </p:grpSp>
      </p:grpSp>
      <p:grpSp>
        <p:nvGrpSpPr>
          <p:cNvPr id="56" name="Group 55"/>
          <p:cNvGrpSpPr/>
          <p:nvPr/>
        </p:nvGrpSpPr>
        <p:grpSpPr>
          <a:xfrm>
            <a:off x="4702300" y="3894175"/>
            <a:ext cx="4229100" cy="800100"/>
            <a:chOff x="4702300" y="3894175"/>
            <a:chExt cx="4229100" cy="800100"/>
          </a:xfrm>
        </p:grpSpPr>
        <p:grpSp>
          <p:nvGrpSpPr>
            <p:cNvPr id="9" name="Group 53"/>
            <p:cNvGrpSpPr/>
            <p:nvPr/>
          </p:nvGrpSpPr>
          <p:grpSpPr>
            <a:xfrm>
              <a:off x="4702300" y="3894175"/>
              <a:ext cx="1571625" cy="800100"/>
              <a:chOff x="4629150" y="3619500"/>
              <a:chExt cx="1571625" cy="800100"/>
            </a:xfrm>
          </p:grpSpPr>
          <p:sp>
            <p:nvSpPr>
              <p:cNvPr id="31" name="Rounded Rectangle 30"/>
              <p:cNvSpPr/>
              <p:nvPr/>
            </p:nvSpPr>
            <p:spPr bwMode="auto">
              <a:xfrm>
                <a:off x="4629150" y="3619500"/>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TextBox 43"/>
              <p:cNvSpPr txBox="1"/>
              <p:nvPr/>
            </p:nvSpPr>
            <p:spPr>
              <a:xfrm>
                <a:off x="4781550" y="3838575"/>
                <a:ext cx="1323975" cy="276999"/>
              </a:xfrm>
              <a:prstGeom prst="rect">
                <a:avLst/>
              </a:prstGeom>
              <a:noFill/>
            </p:spPr>
            <p:txBody>
              <a:bodyPr wrap="square" lIns="0" tIns="0" rIns="0" bIns="0" rtlCol="0">
                <a:spAutoFit/>
              </a:bodyPr>
              <a:lstStyle/>
              <a:p>
                <a:r>
                  <a:rPr lang="en-US" b="1" dirty="0" smtClean="0">
                    <a:solidFill>
                      <a:schemeClr val="bg1"/>
                    </a:solidFill>
                  </a:rPr>
                  <a:t>Speed Gap</a:t>
                </a:r>
              </a:p>
            </p:txBody>
          </p:sp>
        </p:grpSp>
        <p:sp>
          <p:nvSpPr>
            <p:cNvPr id="38" name="TextBox 37"/>
            <p:cNvSpPr txBox="1"/>
            <p:nvPr/>
          </p:nvSpPr>
          <p:spPr>
            <a:xfrm>
              <a:off x="6321550" y="3924300"/>
              <a:ext cx="260985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Use speed gap constructively</a:t>
              </a:r>
              <a:endParaRPr lang="en-US" sz="1200" b="1" dirty="0" smtClean="0"/>
            </a:p>
            <a:p>
              <a:pPr marL="171450" indent="-114300">
                <a:buClr>
                  <a:srgbClr val="0000FF"/>
                </a:buClr>
                <a:buFont typeface="Wingdings" pitchFamily="2" charset="2"/>
                <a:buChar char="§"/>
              </a:pPr>
              <a:r>
                <a:rPr lang="en-US" sz="1100" dirty="0" smtClean="0"/>
                <a:t>Analyze message and full meaning</a:t>
              </a:r>
            </a:p>
            <a:p>
              <a:pPr marL="171450" indent="-114300">
                <a:buClr>
                  <a:srgbClr val="0000FF"/>
                </a:buClr>
                <a:buFont typeface="Wingdings" pitchFamily="2" charset="2"/>
                <a:buChar char="§"/>
              </a:pPr>
              <a:r>
                <a:rPr lang="en-US" sz="1100" dirty="0" smtClean="0"/>
                <a:t>Exercise emotional control</a:t>
              </a:r>
            </a:p>
            <a:p>
              <a:pPr marL="171450" indent="-114300">
                <a:buClr>
                  <a:srgbClr val="0000FF"/>
                </a:buClr>
                <a:buFont typeface="Wingdings" pitchFamily="2" charset="2"/>
                <a:buChar char="§"/>
              </a:pPr>
              <a:r>
                <a:rPr lang="en-US" sz="1100" dirty="0" smtClean="0"/>
                <a:t>Structure information you receive</a:t>
              </a:r>
            </a:p>
          </p:txBody>
        </p:sp>
      </p:grpSp>
      <p:grpSp>
        <p:nvGrpSpPr>
          <p:cNvPr id="50" name="Group 49"/>
          <p:cNvGrpSpPr/>
          <p:nvPr/>
        </p:nvGrpSpPr>
        <p:grpSpPr>
          <a:xfrm>
            <a:off x="133350" y="3920682"/>
            <a:ext cx="4229101" cy="800100"/>
            <a:chOff x="4683250" y="1052623"/>
            <a:chExt cx="4229101" cy="800100"/>
          </a:xfrm>
        </p:grpSpPr>
        <p:grpSp>
          <p:nvGrpSpPr>
            <p:cNvPr id="8" name="Group 40"/>
            <p:cNvGrpSpPr/>
            <p:nvPr/>
          </p:nvGrpSpPr>
          <p:grpSpPr>
            <a:xfrm>
              <a:off x="4683250" y="1052623"/>
              <a:ext cx="1571625" cy="800100"/>
              <a:chOff x="4629150" y="2476500"/>
              <a:chExt cx="1571625" cy="800100"/>
            </a:xfrm>
          </p:grpSpPr>
          <p:sp>
            <p:nvSpPr>
              <p:cNvPr id="32" name="Rounded Rectangle 31"/>
              <p:cNvSpPr/>
              <p:nvPr/>
            </p:nvSpPr>
            <p:spPr bwMode="auto">
              <a:xfrm>
                <a:off x="4629150" y="2476500"/>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TextBox 42"/>
              <p:cNvSpPr txBox="1"/>
              <p:nvPr/>
            </p:nvSpPr>
            <p:spPr>
              <a:xfrm>
                <a:off x="4962526" y="2695575"/>
                <a:ext cx="885824" cy="276999"/>
              </a:xfrm>
              <a:prstGeom prst="rect">
                <a:avLst/>
              </a:prstGeom>
              <a:noFill/>
            </p:spPr>
            <p:txBody>
              <a:bodyPr wrap="square" lIns="0" tIns="0" rIns="0" bIns="0" rtlCol="0">
                <a:spAutoFit/>
              </a:bodyPr>
              <a:lstStyle/>
              <a:p>
                <a:r>
                  <a:rPr lang="en-US" b="1" dirty="0" smtClean="0">
                    <a:solidFill>
                      <a:schemeClr val="bg1"/>
                    </a:solidFill>
                  </a:rPr>
                  <a:t>Reflect</a:t>
                </a:r>
              </a:p>
            </p:txBody>
          </p:sp>
        </p:grpSp>
        <p:sp>
          <p:nvSpPr>
            <p:cNvPr id="39" name="TextBox 38"/>
            <p:cNvSpPr txBox="1"/>
            <p:nvPr/>
          </p:nvSpPr>
          <p:spPr>
            <a:xfrm>
              <a:off x="6302501" y="1070148"/>
              <a:ext cx="260985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400" b="1" dirty="0" smtClean="0"/>
                <a:t> Restate the speakers words</a:t>
              </a:r>
            </a:p>
            <a:p>
              <a:pPr marL="171450" indent="-114300">
                <a:buClr>
                  <a:srgbClr val="0000FF"/>
                </a:buClr>
                <a:buFont typeface="Wingdings" pitchFamily="2" charset="2"/>
                <a:buChar char="§"/>
              </a:pPr>
              <a:r>
                <a:rPr lang="en-US" sz="1100" dirty="0" smtClean="0"/>
                <a:t>Listen openly with empathy</a:t>
              </a:r>
            </a:p>
            <a:p>
              <a:pPr marL="171450" indent="-114300">
                <a:buClr>
                  <a:srgbClr val="0000FF"/>
                </a:buClr>
                <a:buFont typeface="Wingdings" pitchFamily="2" charset="2"/>
                <a:buChar char="§"/>
              </a:pPr>
              <a:r>
                <a:rPr lang="en-US" sz="1100" dirty="0" smtClean="0"/>
                <a:t>Affirm the speaker’s feelings</a:t>
              </a:r>
            </a:p>
            <a:p>
              <a:pPr marL="171450" indent="-114300">
                <a:buClr>
                  <a:srgbClr val="0000FF"/>
                </a:buClr>
                <a:buFont typeface="Wingdings" pitchFamily="2" charset="2"/>
                <a:buChar char="§"/>
              </a:pPr>
              <a:r>
                <a:rPr lang="en-US" sz="1100" dirty="0" smtClean="0"/>
                <a:t>Pay attention to non-verbal cues</a:t>
              </a:r>
            </a:p>
          </p:txBody>
        </p:sp>
      </p:grpSp>
      <p:grpSp>
        <p:nvGrpSpPr>
          <p:cNvPr id="53" name="Group 52"/>
          <p:cNvGrpSpPr/>
          <p:nvPr/>
        </p:nvGrpSpPr>
        <p:grpSpPr>
          <a:xfrm>
            <a:off x="133350" y="5149924"/>
            <a:ext cx="4238625" cy="800100"/>
            <a:chOff x="197815" y="5149924"/>
            <a:chExt cx="4238625" cy="800100"/>
          </a:xfrm>
        </p:grpSpPr>
        <p:grpSp>
          <p:nvGrpSpPr>
            <p:cNvPr id="7" name="Group 55"/>
            <p:cNvGrpSpPr/>
            <p:nvPr/>
          </p:nvGrpSpPr>
          <p:grpSpPr>
            <a:xfrm>
              <a:off x="197815" y="5149924"/>
              <a:ext cx="1571625" cy="800100"/>
              <a:chOff x="161925" y="4781550"/>
              <a:chExt cx="1571625" cy="800100"/>
            </a:xfrm>
          </p:grpSpPr>
          <p:sp>
            <p:nvSpPr>
              <p:cNvPr id="33" name="Rounded Rectangle 32"/>
              <p:cNvSpPr/>
              <p:nvPr/>
            </p:nvSpPr>
            <p:spPr bwMode="auto">
              <a:xfrm>
                <a:off x="161925" y="4781550"/>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TextBox 41"/>
              <p:cNvSpPr txBox="1"/>
              <p:nvPr/>
            </p:nvSpPr>
            <p:spPr>
              <a:xfrm>
                <a:off x="161925" y="4972050"/>
                <a:ext cx="1495426" cy="369332"/>
              </a:xfrm>
              <a:prstGeom prst="rect">
                <a:avLst/>
              </a:prstGeom>
              <a:noFill/>
            </p:spPr>
            <p:txBody>
              <a:bodyPr wrap="square" rtlCol="0">
                <a:spAutoFit/>
              </a:bodyPr>
              <a:lstStyle/>
              <a:p>
                <a:pPr algn="ctr"/>
                <a:r>
                  <a:rPr lang="en-US" b="1" dirty="0" smtClean="0">
                    <a:solidFill>
                      <a:schemeClr val="bg1"/>
                    </a:solidFill>
                  </a:rPr>
                  <a:t>Suspend</a:t>
                </a:r>
              </a:p>
            </p:txBody>
          </p:sp>
        </p:grpSp>
        <p:sp>
          <p:nvSpPr>
            <p:cNvPr id="46" name="TextBox 45"/>
            <p:cNvSpPr txBox="1"/>
            <p:nvPr/>
          </p:nvSpPr>
          <p:spPr>
            <a:xfrm>
              <a:off x="1826588" y="5155921"/>
              <a:ext cx="2609852"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Defer judgment</a:t>
              </a:r>
              <a:endParaRPr lang="en-US" sz="1200" b="1" dirty="0" smtClean="0"/>
            </a:p>
            <a:p>
              <a:pPr marL="171450" indent="-114300">
                <a:buClr>
                  <a:srgbClr val="0000FF"/>
                </a:buClr>
                <a:buFont typeface="Wingdings" pitchFamily="2" charset="2"/>
                <a:buChar char="§"/>
              </a:pPr>
              <a:r>
                <a:rPr lang="en-US" sz="1100" dirty="0" smtClean="0"/>
                <a:t>No interrupting with counter arguments</a:t>
              </a:r>
            </a:p>
            <a:p>
              <a:pPr marL="171450" indent="-114300">
                <a:buClr>
                  <a:srgbClr val="0000FF"/>
                </a:buClr>
                <a:buFont typeface="Wingdings" pitchFamily="2" charset="2"/>
                <a:buChar char="§"/>
              </a:pPr>
              <a:r>
                <a:rPr lang="en-US" sz="1100" dirty="0" smtClean="0"/>
                <a:t>Allow speaker to finish each point</a:t>
              </a:r>
            </a:p>
            <a:p>
              <a:pPr marL="171450" indent="-114300">
                <a:buClr>
                  <a:srgbClr val="0000FF"/>
                </a:buClr>
                <a:buFont typeface="Wingdings" pitchFamily="2" charset="2"/>
                <a:buChar char="§"/>
              </a:pPr>
              <a:r>
                <a:rPr lang="en-US" sz="1100" dirty="0" smtClean="0"/>
                <a:t>Control your emotions</a:t>
              </a:r>
            </a:p>
          </p:txBody>
        </p:sp>
      </p:grpSp>
      <p:grpSp>
        <p:nvGrpSpPr>
          <p:cNvPr id="57" name="Group 56"/>
          <p:cNvGrpSpPr/>
          <p:nvPr/>
        </p:nvGrpSpPr>
        <p:grpSpPr>
          <a:xfrm>
            <a:off x="4702300" y="5105400"/>
            <a:ext cx="4234814" cy="800100"/>
            <a:chOff x="4702300" y="5105400"/>
            <a:chExt cx="4234814" cy="800100"/>
          </a:xfrm>
        </p:grpSpPr>
        <p:grpSp>
          <p:nvGrpSpPr>
            <p:cNvPr id="10" name="Group 54"/>
            <p:cNvGrpSpPr/>
            <p:nvPr/>
          </p:nvGrpSpPr>
          <p:grpSpPr>
            <a:xfrm>
              <a:off x="4702300" y="5105400"/>
              <a:ext cx="1571625" cy="800100"/>
              <a:chOff x="4629150" y="4791075"/>
              <a:chExt cx="1571625" cy="800100"/>
            </a:xfrm>
          </p:grpSpPr>
          <p:sp>
            <p:nvSpPr>
              <p:cNvPr id="30" name="Rounded Rectangle 29"/>
              <p:cNvSpPr/>
              <p:nvPr/>
            </p:nvSpPr>
            <p:spPr bwMode="auto">
              <a:xfrm>
                <a:off x="4629150" y="4791075"/>
                <a:ext cx="1571625" cy="800100"/>
              </a:xfrm>
              <a:prstGeom prst="roundRect">
                <a:avLst/>
              </a:prstGeom>
              <a:solidFill>
                <a:srgbClr val="0091B5"/>
              </a:solidFill>
              <a:ln w="12700" cap="flat" cmpd="sng" algn="ctr">
                <a:noFill/>
                <a:prstDash val="solid"/>
                <a:round/>
                <a:headEnd type="none" w="sm" len="sm"/>
                <a:tailEnd type="none" w="sm" len="sm"/>
              </a:ln>
              <a:effectLst/>
              <a:scene3d>
                <a:camera prst="orthographicFront"/>
                <a:lightRig rig="threePt" dir="t"/>
              </a:scene3d>
              <a:sp3d>
                <a:bevelT w="165100" prst="coolSlant"/>
                <a:bevelB/>
              </a:sp3d>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TextBox 44"/>
              <p:cNvSpPr txBox="1"/>
              <p:nvPr/>
            </p:nvSpPr>
            <p:spPr>
              <a:xfrm>
                <a:off x="4791075" y="5057775"/>
                <a:ext cx="1288925" cy="276999"/>
              </a:xfrm>
              <a:prstGeom prst="rect">
                <a:avLst/>
              </a:prstGeom>
              <a:noFill/>
            </p:spPr>
            <p:txBody>
              <a:bodyPr wrap="square" lIns="0" tIns="0" rIns="0" bIns="0" rtlCol="0">
                <a:spAutoFit/>
              </a:bodyPr>
              <a:lstStyle/>
              <a:p>
                <a:r>
                  <a:rPr lang="en-US" b="1" dirty="0" smtClean="0">
                    <a:solidFill>
                      <a:schemeClr val="bg1"/>
                    </a:solidFill>
                  </a:rPr>
                  <a:t>Encourage</a:t>
                </a:r>
              </a:p>
            </p:txBody>
          </p:sp>
        </p:grpSp>
        <p:sp>
          <p:nvSpPr>
            <p:cNvPr id="47" name="TextBox 46"/>
            <p:cNvSpPr txBox="1"/>
            <p:nvPr/>
          </p:nvSpPr>
          <p:spPr>
            <a:xfrm>
              <a:off x="6331074" y="5139765"/>
              <a:ext cx="2606040" cy="723275"/>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0" tIns="0" rIns="0" bIns="0" rtlCol="0">
              <a:spAutoFit/>
            </a:bodyPr>
            <a:lstStyle/>
            <a:p>
              <a:r>
                <a:rPr lang="en-US" sz="1200" b="1" dirty="0" smtClean="0"/>
                <a:t> </a:t>
              </a:r>
              <a:r>
                <a:rPr lang="en-US" sz="1400" b="1" dirty="0" smtClean="0"/>
                <a:t>Convey interest in speaker</a:t>
              </a:r>
              <a:endParaRPr lang="en-US" sz="1200" b="1" dirty="0" smtClean="0"/>
            </a:p>
            <a:p>
              <a:pPr marL="171450" indent="-114300">
                <a:buClr>
                  <a:srgbClr val="0000FF"/>
                </a:buClr>
                <a:buFont typeface="Wingdings" pitchFamily="2" charset="2"/>
                <a:buChar char="§"/>
              </a:pPr>
              <a:r>
                <a:rPr lang="en-US" sz="1100" dirty="0" smtClean="0"/>
                <a:t>Ask questions</a:t>
              </a:r>
            </a:p>
            <a:p>
              <a:pPr marL="171450" indent="-114300">
                <a:buClr>
                  <a:srgbClr val="0000FF"/>
                </a:buClr>
                <a:buFont typeface="Wingdings" pitchFamily="2" charset="2"/>
                <a:buChar char="§"/>
              </a:pPr>
              <a:r>
                <a:rPr lang="en-US" sz="1100" dirty="0" smtClean="0"/>
                <a:t>Use brief, positive prompts</a:t>
              </a:r>
            </a:p>
            <a:p>
              <a:pPr marL="171450" indent="-114300">
                <a:buClr>
                  <a:srgbClr val="0000FF"/>
                </a:buClr>
                <a:buFont typeface="Wingdings" pitchFamily="2" charset="2"/>
                <a:buChar char="§"/>
              </a:pPr>
              <a:r>
                <a:rPr lang="en-US" sz="1100" dirty="0" smtClean="0"/>
                <a:t>Positive tone of voice</a:t>
              </a:r>
              <a:endParaRPr lang="en-US" sz="1200" dirty="0" smtClean="0"/>
            </a:p>
          </p:txBody>
        </p:sp>
      </p:grpSp>
      <p:sp>
        <p:nvSpPr>
          <p:cNvPr id="59" name="TextBox 58"/>
          <p:cNvSpPr txBox="1"/>
          <p:nvPr/>
        </p:nvSpPr>
        <p:spPr>
          <a:xfrm>
            <a:off x="236302" y="6309685"/>
            <a:ext cx="8541938" cy="200055"/>
          </a:xfrm>
          <a:prstGeom prst="rect">
            <a:avLst/>
          </a:prstGeom>
          <a:noFill/>
        </p:spPr>
        <p:txBody>
          <a:bodyPr wrap="square" rtlCol="0">
            <a:spAutoFit/>
          </a:bodyPr>
          <a:lstStyle/>
          <a:p>
            <a:r>
              <a:rPr lang="en-US" sz="600" baseline="50000" dirty="0" smtClean="0"/>
              <a:t>16 </a:t>
            </a:r>
            <a:r>
              <a:rPr lang="en-US" sz="700" dirty="0" err="1" smtClean="0"/>
              <a:t>Skillport</a:t>
            </a:r>
            <a:r>
              <a:rPr lang="en-US" sz="700" dirty="0" smtClean="0"/>
              <a:t>. (2012). </a:t>
            </a:r>
            <a:r>
              <a:rPr lang="en-US" sz="700" i="1" dirty="0" smtClean="0"/>
              <a:t>Techniques for Active Listening</a:t>
            </a:r>
            <a:r>
              <a:rPr lang="en-US" sz="700" dirty="0" smtClean="0"/>
              <a:t>. Pg 20-25. Listening Essentials: Basics of Listening. ID: comm_28_a03_bs_enus.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35</a:t>
            </a:fld>
            <a:endParaRPr lang="en-US" kern="0">
              <a:solidFill>
                <a:sysClr val="windowText" lastClr="000000"/>
              </a:solidFill>
            </a:endParaRPr>
          </a:p>
        </p:txBody>
      </p:sp>
      <p:sp>
        <p:nvSpPr>
          <p:cNvPr id="4" name="Title 3"/>
          <p:cNvSpPr>
            <a:spLocks noGrp="1"/>
          </p:cNvSpPr>
          <p:nvPr>
            <p:ph type="title"/>
          </p:nvPr>
        </p:nvSpPr>
        <p:spPr>
          <a:xfrm>
            <a:off x="0" y="698540"/>
            <a:ext cx="9144000" cy="447675"/>
          </a:xfrm>
        </p:spPr>
        <p:txBody>
          <a:bodyPr/>
          <a:lstStyle/>
          <a:p>
            <a:r>
              <a:rPr lang="en-US" dirty="0" smtClean="0"/>
              <a:t>	Active Listening Techniques:  Activity</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228726" y="1189486"/>
            <a:ext cx="6772274" cy="5078618"/>
          </a:xfrm>
          <a:prstGeom prst="rect">
            <a:avLst/>
          </a:prstGeom>
          <a:noFill/>
          <a:ln w="3175">
            <a:solidFill>
              <a:schemeClr val="tx1"/>
            </a:solidFill>
            <a:miter lim="800000"/>
            <a:headEnd/>
            <a:tailEnd/>
          </a:ln>
          <a:effectLst/>
        </p:spPr>
      </p:pic>
      <p:sp>
        <p:nvSpPr>
          <p:cNvPr id="7" name="Rectangle 6"/>
          <p:cNvSpPr/>
          <p:nvPr/>
        </p:nvSpPr>
        <p:spPr bwMode="auto">
          <a:xfrm>
            <a:off x="4701395" y="1561381"/>
            <a:ext cx="3200401" cy="4295955"/>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Challenge"/>
          <p:cNvSpPr/>
          <p:nvPr/>
        </p:nvSpPr>
        <p:spPr bwMode="auto">
          <a:xfrm>
            <a:off x="4744527" y="4019910"/>
            <a:ext cx="974786" cy="517584"/>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Goal"/>
          <p:cNvSpPr/>
          <p:nvPr/>
        </p:nvSpPr>
        <p:spPr bwMode="auto">
          <a:xfrm>
            <a:off x="5736566" y="4019910"/>
            <a:ext cx="854015" cy="517584"/>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Action"/>
          <p:cNvSpPr/>
          <p:nvPr/>
        </p:nvSpPr>
        <p:spPr bwMode="auto">
          <a:xfrm>
            <a:off x="6607834" y="4011283"/>
            <a:ext cx="1268083" cy="526211"/>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1288208" y="1471550"/>
            <a:ext cx="914400" cy="3048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3571336" y="1471550"/>
            <a:ext cx="978348" cy="3048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1279582" y="1499556"/>
            <a:ext cx="3276600" cy="4306021"/>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8" name="Goal"/>
          <p:cNvSpPr/>
          <p:nvPr/>
        </p:nvSpPr>
        <p:spPr bwMode="auto">
          <a:xfrm>
            <a:off x="1293962" y="1794294"/>
            <a:ext cx="3234906" cy="965467"/>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KeyAction"/>
          <p:cNvSpPr/>
          <p:nvPr/>
        </p:nvSpPr>
        <p:spPr bwMode="auto">
          <a:xfrm>
            <a:off x="1295399" y="2787024"/>
            <a:ext cx="3250721" cy="838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0" name="model behaviors"/>
          <p:cNvSpPr/>
          <p:nvPr/>
        </p:nvSpPr>
        <p:spPr bwMode="auto">
          <a:xfrm>
            <a:off x="1295399" y="3640348"/>
            <a:ext cx="3259347" cy="838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model behaviors"/>
          <p:cNvSpPr/>
          <p:nvPr/>
        </p:nvSpPr>
        <p:spPr bwMode="auto">
          <a:xfrm>
            <a:off x="1277841" y="4502988"/>
            <a:ext cx="3268280" cy="1345721"/>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5"/>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6"/>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0"/>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36</a:t>
            </a:fld>
            <a:endParaRPr lang="en-US" kern="0">
              <a:solidFill>
                <a:sysClr val="windowText" lastClr="000000"/>
              </a:solidFill>
            </a:endParaRPr>
          </a:p>
        </p:txBody>
      </p:sp>
      <p:sp>
        <p:nvSpPr>
          <p:cNvPr id="6" name="Title 3"/>
          <p:cNvSpPr>
            <a:spLocks noGrp="1"/>
          </p:cNvSpPr>
          <p:nvPr>
            <p:ph type="title"/>
          </p:nvPr>
        </p:nvSpPr>
        <p:spPr/>
        <p:txBody>
          <a:bodyPr/>
          <a:lstStyle/>
          <a:p>
            <a:r>
              <a:rPr lang="en-US" dirty="0" smtClean="0"/>
              <a:t>	Active Listening Techniques:  What did You Learn?</a:t>
            </a:r>
            <a:br>
              <a:rPr lang="en-US" dirty="0" smtClean="0"/>
            </a:br>
            <a:endParaRPr lang="en-US" dirty="0"/>
          </a:p>
        </p:txBody>
      </p:sp>
      <p:sp>
        <p:nvSpPr>
          <p:cNvPr id="5" name="Title 1"/>
          <p:cNvSpPr txBox="1">
            <a:spLocks/>
          </p:cNvSpPr>
          <p:nvPr/>
        </p:nvSpPr>
        <p:spPr>
          <a:xfrm>
            <a:off x="0" y="289864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37</a:t>
            </a:fld>
            <a:endParaRPr lang="en-US" kern="0" dirty="0">
              <a:solidFill>
                <a:sysClr val="windowText" lastClr="000000"/>
              </a:solidFill>
            </a:endParaRPr>
          </a:p>
        </p:txBody>
      </p:sp>
      <p:sp>
        <p:nvSpPr>
          <p:cNvPr id="11" name="TextBox 10"/>
          <p:cNvSpPr txBox="1"/>
          <p:nvPr/>
        </p:nvSpPr>
        <p:spPr>
          <a:xfrm>
            <a:off x="342899" y="6308034"/>
            <a:ext cx="8612423" cy="200055"/>
          </a:xfrm>
          <a:prstGeom prst="rect">
            <a:avLst/>
          </a:prstGeom>
          <a:noFill/>
        </p:spPr>
        <p:txBody>
          <a:bodyPr wrap="square" lIns="0" rtlCol="0">
            <a:spAutoFit/>
          </a:bodyPr>
          <a:lstStyle/>
          <a:p>
            <a:r>
              <a:rPr lang="en-US" sz="600" baseline="50000" dirty="0" smtClean="0"/>
              <a:t>18 </a:t>
            </a:r>
            <a:r>
              <a:rPr lang="en-US" sz="700" dirty="0" err="1" smtClean="0"/>
              <a:t>Skillport</a:t>
            </a:r>
            <a:r>
              <a:rPr lang="en-US" sz="700" dirty="0" smtClean="0"/>
              <a:t>. (2012). </a:t>
            </a:r>
            <a:r>
              <a:rPr lang="en-US" sz="700" i="1" dirty="0" smtClean="0"/>
              <a:t>Techniques for Active Listening</a:t>
            </a:r>
            <a:r>
              <a:rPr lang="en-US" sz="700" dirty="0" smtClean="0"/>
              <a:t>. Listening Essentials: The Basics of Listening. ID: comm_28_a01_bs_enus. Skillport.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10" name="Content Placeholder 2"/>
          <p:cNvSpPr txBox="1">
            <a:spLocks/>
          </p:cNvSpPr>
          <p:nvPr/>
        </p:nvSpPr>
        <p:spPr>
          <a:xfrm>
            <a:off x="228600" y="1234440"/>
            <a:ext cx="8534400" cy="5060034"/>
          </a:xfrm>
          <a:prstGeom prst="rect">
            <a:avLst/>
          </a:prstGeom>
        </p:spPr>
        <p:txBody>
          <a:bodyPr>
            <a:normAutofit fontScale="92500" lnSpcReduction="20000"/>
          </a:bodyPr>
          <a:lstStyle/>
          <a:p>
            <a:pPr marR="0" lvl="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900" b="1" i="0" u="none" strike="noStrike" kern="0" cap="none" spc="0" normalizeH="0" baseline="0" noProof="0" dirty="0" smtClean="0">
                <a:ln>
                  <a:noFill/>
                </a:ln>
                <a:solidFill>
                  <a:schemeClr val="tx1"/>
                </a:solidFill>
                <a:effectLst/>
                <a:uLnTx/>
                <a:uFillTx/>
                <a:latin typeface="+mn-lt"/>
                <a:ea typeface="+mn-ea"/>
                <a:cs typeface="+mn-cs"/>
              </a:rPr>
              <a:t>Question:</a:t>
            </a:r>
          </a:p>
          <a:p>
            <a:pPr>
              <a:lnSpc>
                <a:spcPct val="120000"/>
              </a:lnSpc>
              <a:spcAft>
                <a:spcPts val="600"/>
              </a:spcAft>
              <a:buNone/>
            </a:pPr>
            <a:r>
              <a:rPr lang="en-US" dirty="0" smtClean="0"/>
              <a:t>You’re speaking with Tony, who is upset about the potential impact of organizational changes on his department.  You want to apply good listening practices as you listen to his impression of the changes.  Which practices will help you listen actively to Tony?</a:t>
            </a:r>
          </a:p>
          <a:p>
            <a:pPr defTabSz="820738" fontAlgn="base">
              <a:lnSpc>
                <a:spcPct val="120000"/>
              </a:lnSpc>
              <a:spcAft>
                <a:spcPts val="600"/>
              </a:spcAft>
              <a:buClr>
                <a:schemeClr val="hlink"/>
              </a:buClr>
              <a:defRPr/>
            </a:pPr>
            <a:endParaRPr lang="en-US" dirty="0" smtClean="0"/>
          </a:p>
          <a:p>
            <a:pPr marL="225425" marR="0" lvl="0" indent="-225425"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Choose more than one option.</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dirty="0" smtClean="0"/>
              <a:t>Holding off forming opinions until his message is complete</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Paraphrase</a:t>
            </a:r>
            <a:r>
              <a:rPr kumimoji="0" lang="en-US" i="0" u="none" strike="noStrike" kern="0" cap="none" spc="0" normalizeH="0" noProof="0" dirty="0" smtClean="0">
                <a:ln>
                  <a:noFill/>
                </a:ln>
                <a:solidFill>
                  <a:schemeClr val="tx1"/>
                </a:solidFill>
                <a:effectLst/>
                <a:uLnTx/>
                <a:uFillTx/>
                <a:latin typeface="+mn-lt"/>
                <a:ea typeface="+mn-ea"/>
                <a:cs typeface="+mn-cs"/>
              </a:rPr>
              <a:t> his message or ask questions to confirm your understanding</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dirty="0" smtClean="0"/>
              <a:t>Prepare your responses while he’s speaking</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Encourage</a:t>
            </a:r>
            <a:r>
              <a:rPr kumimoji="0" lang="en-US" i="0" u="none" strike="noStrike" kern="0" cap="none" spc="0" normalizeH="0" noProof="0" dirty="0" smtClean="0">
                <a:ln>
                  <a:noFill/>
                </a:ln>
                <a:solidFill>
                  <a:schemeClr val="tx1"/>
                </a:solidFill>
                <a:effectLst/>
                <a:uLnTx/>
                <a:uFillTx/>
                <a:latin typeface="+mn-lt"/>
                <a:ea typeface="+mn-ea"/>
                <a:cs typeface="+mn-cs"/>
              </a:rPr>
              <a:t> him to choose words that are less emotional and inflammatory</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baseline="0" dirty="0" smtClean="0"/>
              <a:t>Organize</a:t>
            </a:r>
            <a:r>
              <a:rPr lang="en-US" kern="0" dirty="0" smtClean="0"/>
              <a:t> his message while he’s speaking</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Eliminate</a:t>
            </a:r>
            <a:r>
              <a:rPr kumimoji="0" lang="en-US" i="0" u="none" strike="noStrike" kern="0" cap="none" spc="0" normalizeH="0" noProof="0" dirty="0" smtClean="0">
                <a:ln>
                  <a:noFill/>
                </a:ln>
                <a:solidFill>
                  <a:schemeClr val="tx1"/>
                </a:solidFill>
                <a:effectLst/>
                <a:uLnTx/>
                <a:uFillTx/>
                <a:latin typeface="+mn-lt"/>
                <a:ea typeface="+mn-ea"/>
                <a:cs typeface="+mn-cs"/>
              </a:rPr>
              <a:t> or ignore distractions</a:t>
            </a:r>
          </a:p>
          <a:p>
            <a:pPr marL="576263" marR="0" lvl="0" indent="-347663" algn="l" defTabSz="820738" rtl="0" eaLnBrk="1" fontAlgn="base" latinLnBrk="0" hangingPunct="1">
              <a:lnSpc>
                <a:spcPct val="120000"/>
              </a:lnSpc>
              <a:spcAft>
                <a:spcPts val="600"/>
              </a:spcAft>
              <a:buClr>
                <a:srgbClr val="0038A8"/>
              </a:buClr>
              <a:buSzTx/>
              <a:buFont typeface="+mj-lt"/>
              <a:buAutoNum type="arabicParenR"/>
              <a:tabLst/>
              <a:defRPr/>
            </a:pPr>
            <a:r>
              <a:rPr lang="en-US" kern="0" baseline="0" dirty="0" smtClean="0"/>
              <a:t>Focus</a:t>
            </a:r>
            <a:r>
              <a:rPr lang="en-US" kern="0" dirty="0" smtClean="0"/>
              <a:t> on his words, tone and body language</a:t>
            </a:r>
          </a:p>
          <a:p>
            <a:pPr marL="576263" marR="0" lvl="0" indent="-347663" algn="l" defTabSz="820738" rtl="0" eaLnBrk="1" fontAlgn="base" latinLnBrk="0" hangingPunct="1">
              <a:lnSpc>
                <a:spcPct val="120000"/>
              </a:lnSpc>
              <a:spcAft>
                <a:spcPts val="600"/>
              </a:spcAft>
              <a:buClr>
                <a:schemeClr val="hlink"/>
              </a:buClr>
              <a:buSzTx/>
              <a:tabLst/>
              <a:defRPr/>
            </a:pPr>
            <a:endParaRPr kumimoji="0" lang="en-US"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900"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#1, #2, #</a:t>
            </a:r>
            <a:r>
              <a:rPr lang="en-US" kern="0" dirty="0" smtClean="0"/>
              <a:t>6, #7</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Title 4"/>
          <p:cNvSpPr txBox="1">
            <a:spLocks/>
          </p:cNvSpPr>
          <p:nvPr/>
        </p:nvSpPr>
        <p:spPr bwMode="auto">
          <a:xfrm>
            <a:off x="0" y="706815"/>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Techniques: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38</a:t>
            </a:fld>
            <a:endParaRPr lang="en-US" kern="0" dirty="0">
              <a:solidFill>
                <a:sysClr val="windowText" lastClr="000000"/>
              </a:solidFill>
            </a:endParaRPr>
          </a:p>
        </p:txBody>
      </p:sp>
      <p:sp>
        <p:nvSpPr>
          <p:cNvPr id="10" name="Content Placeholder 2"/>
          <p:cNvSpPr txBox="1">
            <a:spLocks/>
          </p:cNvSpPr>
          <p:nvPr/>
        </p:nvSpPr>
        <p:spPr>
          <a:xfrm>
            <a:off x="228600" y="1234440"/>
            <a:ext cx="8534400" cy="5060034"/>
          </a:xfrm>
          <a:prstGeom prst="rect">
            <a:avLst/>
          </a:prstGeom>
        </p:spPr>
        <p:txBody>
          <a:bodyPr>
            <a:normAutofit/>
          </a:bodyPr>
          <a:lstStyle/>
          <a:p>
            <a:pPr marR="0" lvl="0" algn="l" defTabSz="820738" rtl="0" eaLnBrk="1" fontAlgn="base" latinLnBrk="0" hangingPunct="1">
              <a:spcAft>
                <a:spcPts val="60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Question:</a:t>
            </a:r>
          </a:p>
          <a:p>
            <a:pPr>
              <a:spcAft>
                <a:spcPts val="600"/>
              </a:spcAft>
              <a:buNone/>
            </a:pPr>
            <a:r>
              <a:rPr lang="en-US" sz="1700" dirty="0" smtClean="0"/>
              <a:t>You are giving a presentation to a few colleagues during a team meeting.  Which behaviors indicate that team members are paying full attention?</a:t>
            </a:r>
          </a:p>
          <a:p>
            <a:pPr>
              <a:spcAft>
                <a:spcPts val="600"/>
              </a:spcAft>
              <a:buNone/>
            </a:pPr>
            <a:endParaRPr lang="en-US" sz="1700" dirty="0" smtClean="0"/>
          </a:p>
          <a:p>
            <a:pPr marL="225425" marR="0" lvl="0" indent="-225425"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sz="1700" i="0" u="none" strike="noStrike" kern="0" cap="none" spc="0" normalizeH="0" baseline="0" noProof="0" dirty="0" smtClean="0">
                <a:ln>
                  <a:noFill/>
                </a:ln>
                <a:solidFill>
                  <a:schemeClr val="tx1"/>
                </a:solidFill>
                <a:effectLst/>
                <a:uLnTx/>
                <a:uFillTx/>
                <a:latin typeface="+mn-lt"/>
                <a:ea typeface="+mn-ea"/>
                <a:cs typeface="+mn-cs"/>
              </a:rPr>
              <a:t>Choose more than one option.</a:t>
            </a:r>
          </a:p>
          <a:p>
            <a:pPr marL="576263" marR="0" lvl="0" indent="-347663" algn="l" defTabSz="820738" rtl="0" eaLnBrk="1" fontAlgn="base" latinLnBrk="0" hangingPunct="1">
              <a:spcAft>
                <a:spcPts val="600"/>
              </a:spcAft>
              <a:buClr>
                <a:srgbClr val="0038A8"/>
              </a:buClr>
              <a:buSzTx/>
              <a:buFont typeface="+mj-lt"/>
              <a:buAutoNum type="arabicParenR"/>
              <a:tabLst/>
              <a:defRPr/>
            </a:pPr>
            <a:r>
              <a:rPr lang="en-US" sz="1700" kern="0" noProof="0" dirty="0" smtClean="0"/>
              <a:t>Your team leader interjects occasionally to remind you of something you missed</a:t>
            </a:r>
          </a:p>
          <a:p>
            <a:pPr marL="576263" marR="0" lvl="0" indent="-347663" algn="l" defTabSz="820738" rtl="0" eaLnBrk="1" fontAlgn="base" latinLnBrk="0" hangingPunct="1">
              <a:spcAft>
                <a:spcPts val="600"/>
              </a:spcAft>
              <a:buClr>
                <a:srgbClr val="0038A8"/>
              </a:buClr>
              <a:buSzTx/>
              <a:buFont typeface="+mj-lt"/>
              <a:buAutoNum type="arabicParenR"/>
              <a:tabLst/>
              <a:defRPr/>
            </a:pPr>
            <a:r>
              <a:rPr kumimoji="0" lang="en-US" sz="1700" i="0" u="none" strike="noStrike" kern="0" cap="none" spc="0" normalizeH="0" baseline="0" dirty="0" smtClean="0">
                <a:ln>
                  <a:noFill/>
                </a:ln>
                <a:solidFill>
                  <a:schemeClr val="tx1"/>
                </a:solidFill>
                <a:effectLst/>
                <a:uLnTx/>
                <a:uFillTx/>
                <a:latin typeface="+mn-lt"/>
                <a:ea typeface="+mn-ea"/>
                <a:cs typeface="+mn-cs"/>
              </a:rPr>
              <a:t>A</a:t>
            </a:r>
            <a:r>
              <a:rPr kumimoji="0" lang="en-US" sz="1700" i="0" u="none" strike="noStrike" kern="0" cap="none" spc="0" normalizeH="0" dirty="0" smtClean="0">
                <a:ln>
                  <a:noFill/>
                </a:ln>
                <a:solidFill>
                  <a:schemeClr val="tx1"/>
                </a:solidFill>
                <a:effectLst/>
                <a:uLnTx/>
                <a:uFillTx/>
                <a:latin typeface="+mn-lt"/>
                <a:ea typeface="+mn-ea"/>
                <a:cs typeface="+mn-cs"/>
              </a:rPr>
              <a:t> teammate frowns at a point you make, takes a deep breat</a:t>
            </a:r>
            <a:r>
              <a:rPr lang="en-US" sz="1700" kern="0" dirty="0" smtClean="0"/>
              <a:t>h and then makes a note of something she wants to ask</a:t>
            </a:r>
          </a:p>
          <a:p>
            <a:pPr marL="576263" marR="0" lvl="0" indent="-347663" algn="l" defTabSz="820738" rtl="0" eaLnBrk="1" fontAlgn="base" latinLnBrk="0" hangingPunct="1">
              <a:spcAft>
                <a:spcPts val="600"/>
              </a:spcAft>
              <a:buClr>
                <a:srgbClr val="0038A8"/>
              </a:buClr>
              <a:buSzTx/>
              <a:buFont typeface="+mj-lt"/>
              <a:buAutoNum type="arabicParenR"/>
              <a:tabLst/>
              <a:defRPr/>
            </a:pPr>
            <a:r>
              <a:rPr kumimoji="0" lang="en-US" sz="1700" i="0" u="none" strike="noStrike" kern="0" cap="none" spc="0" normalizeH="0" baseline="0" noProof="0" dirty="0" smtClean="0">
                <a:ln>
                  <a:noFill/>
                </a:ln>
                <a:solidFill>
                  <a:schemeClr val="tx1"/>
                </a:solidFill>
                <a:effectLst/>
                <a:uLnTx/>
                <a:uFillTx/>
                <a:latin typeface="+mn-lt"/>
                <a:ea typeface="+mn-ea"/>
                <a:cs typeface="+mn-cs"/>
              </a:rPr>
              <a:t>Although</a:t>
            </a:r>
            <a:r>
              <a:rPr kumimoji="0" lang="en-US" sz="1700" i="0" u="none" strike="noStrike" kern="0" cap="none" spc="0" normalizeH="0" noProof="0" dirty="0" smtClean="0">
                <a:ln>
                  <a:noFill/>
                </a:ln>
                <a:solidFill>
                  <a:schemeClr val="tx1"/>
                </a:solidFill>
                <a:effectLst/>
                <a:uLnTx/>
                <a:uFillTx/>
                <a:latin typeface="+mn-lt"/>
                <a:ea typeface="+mn-ea"/>
                <a:cs typeface="+mn-cs"/>
              </a:rPr>
              <a:t> he doesn’t appear to acknowledge your points, one colleague looks steadily in your direction</a:t>
            </a:r>
          </a:p>
          <a:p>
            <a:pPr marL="576263" marR="0" lvl="0" indent="-347663" algn="l" defTabSz="820738" rtl="0" eaLnBrk="1" fontAlgn="base" latinLnBrk="0" hangingPunct="1">
              <a:spcAft>
                <a:spcPts val="600"/>
              </a:spcAft>
              <a:buClr>
                <a:srgbClr val="0038A8"/>
              </a:buClr>
              <a:buSzTx/>
              <a:buFont typeface="+mj-lt"/>
              <a:buAutoNum type="arabicParenR"/>
              <a:tabLst/>
              <a:defRPr/>
            </a:pPr>
            <a:r>
              <a:rPr lang="en-US" sz="1700" kern="0" baseline="0" dirty="0" smtClean="0"/>
              <a:t>Your boss is watching you intently and taking notes on important points you mention</a:t>
            </a:r>
          </a:p>
          <a:p>
            <a:pPr marL="576263" marR="0" lvl="0" indent="-347663" algn="l" defTabSz="820738" rtl="0" eaLnBrk="1" fontAlgn="base" latinLnBrk="0" hangingPunct="1">
              <a:spcAft>
                <a:spcPts val="600"/>
              </a:spcAft>
              <a:buClr>
                <a:srgbClr val="0038A8"/>
              </a:buClr>
              <a:buSzTx/>
              <a:tabLst/>
              <a:defRPr/>
            </a:pPr>
            <a:endParaRPr lang="en-US" sz="1700" kern="0" dirty="0" smtClean="0"/>
          </a:p>
          <a:p>
            <a:pPr marL="576263" marR="0" lvl="0" indent="-347663" algn="l" defTabSz="820738" rtl="0" eaLnBrk="1" fontAlgn="base" latinLnBrk="0" hangingPunct="1">
              <a:spcAft>
                <a:spcPts val="600"/>
              </a:spcAft>
              <a:buClr>
                <a:srgbClr val="0038A8"/>
              </a:buClr>
              <a:buSzTx/>
              <a:tabLst/>
              <a:defRPr/>
            </a:pPr>
            <a:endParaRPr kumimoji="0" lang="en-US" sz="1700" i="0" u="none" strike="noStrike" kern="0" cap="none" spc="0" normalizeH="0" baseline="0" noProof="0" dirty="0" smtClean="0">
              <a:ln>
                <a:noFill/>
              </a:ln>
              <a:solidFill>
                <a:schemeClr val="tx1"/>
              </a:solidFill>
              <a:effectLst/>
              <a:uLnTx/>
              <a:uFillTx/>
              <a:latin typeface="+mn-lt"/>
              <a:ea typeface="+mn-ea"/>
              <a:cs typeface="+mn-cs"/>
            </a:endParaRPr>
          </a:p>
          <a:p>
            <a:pPr marL="514350" marR="0" lvl="0" indent="-514350" algn="l" defTabSz="820738" rtl="0" eaLnBrk="1" fontAlgn="base" latinLnBrk="0" hangingPunct="1">
              <a:lnSpc>
                <a:spcPct val="120000"/>
              </a:lnSpc>
              <a:spcAft>
                <a:spcPts val="60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Answer:</a:t>
            </a:r>
            <a:r>
              <a:rPr kumimoji="0" lang="en-US" i="0" u="none" strike="noStrike" kern="0" cap="none" spc="0" normalizeH="0" baseline="0" noProof="0" dirty="0" smtClean="0">
                <a:ln>
                  <a:noFill/>
                </a:ln>
                <a:solidFill>
                  <a:schemeClr val="tx1"/>
                </a:solidFill>
                <a:effectLst/>
                <a:uLnTx/>
                <a:uFillTx/>
                <a:latin typeface="+mn-lt"/>
                <a:ea typeface="+mn-ea"/>
                <a:cs typeface="+mn-cs"/>
              </a:rPr>
              <a:t> </a:t>
            </a:r>
            <a:r>
              <a:rPr kumimoji="0" lang="en-US" sz="1700" i="0" u="none" strike="noStrike" kern="0" cap="none" spc="0" normalizeH="0" baseline="0" noProof="0" dirty="0" smtClean="0">
                <a:ln>
                  <a:noFill/>
                </a:ln>
                <a:solidFill>
                  <a:schemeClr val="tx1"/>
                </a:solidFill>
                <a:effectLst/>
                <a:uLnTx/>
                <a:uFillTx/>
                <a:latin typeface="+mn-lt"/>
                <a:ea typeface="+mn-ea"/>
                <a:cs typeface="+mn-cs"/>
              </a:rPr>
              <a:t>#2, #</a:t>
            </a:r>
            <a:r>
              <a:rPr lang="en-US" sz="1700" kern="0" noProof="0" dirty="0" smtClean="0"/>
              <a:t>4</a:t>
            </a:r>
            <a:endParaRPr kumimoji="0" lang="en-US" sz="1700"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Title 4"/>
          <p:cNvSpPr txBox="1">
            <a:spLocks/>
          </p:cNvSpPr>
          <p:nvPr/>
        </p:nvSpPr>
        <p:spPr bwMode="auto">
          <a:xfrm>
            <a:off x="0" y="706815"/>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Techniques: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
        <p:nvSpPr>
          <p:cNvPr id="6" name="TextBox 5"/>
          <p:cNvSpPr txBox="1"/>
          <p:nvPr/>
        </p:nvSpPr>
        <p:spPr>
          <a:xfrm>
            <a:off x="246888" y="6308034"/>
            <a:ext cx="8602898" cy="307777"/>
          </a:xfrm>
          <a:prstGeom prst="rect">
            <a:avLst/>
          </a:prstGeom>
          <a:noFill/>
        </p:spPr>
        <p:txBody>
          <a:bodyPr wrap="square" rtlCol="0">
            <a:spAutoFit/>
          </a:bodyPr>
          <a:lstStyle/>
          <a:p>
            <a:r>
              <a:rPr lang="en-US" sz="600" baseline="50000" dirty="0" smtClean="0"/>
              <a:t>19</a:t>
            </a:r>
            <a:r>
              <a:rPr lang="en-US" sz="700" dirty="0" smtClean="0"/>
              <a:t> </a:t>
            </a:r>
            <a:r>
              <a:rPr lang="en-US" sz="700" dirty="0" err="1" smtClean="0"/>
              <a:t>Skillport</a:t>
            </a:r>
            <a:r>
              <a:rPr lang="en-US" sz="700" dirty="0" smtClean="0"/>
              <a:t>. (2012). </a:t>
            </a:r>
            <a:r>
              <a:rPr lang="en-US" sz="700" i="1" dirty="0" smtClean="0"/>
              <a:t>The Role of Feedback in Active Listening- Progress &amp; Tests</a:t>
            </a:r>
            <a:r>
              <a:rPr lang="en-US" sz="700" dirty="0" smtClean="0"/>
              <a:t>. Slide 3. Interpersonal Communication: Listening Essentials. ID: comm_21_a03_bs_enus.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39</a:t>
            </a:fld>
            <a:endParaRPr lang="en-US" kern="0" dirty="0">
              <a:solidFill>
                <a:sysClr val="windowText" lastClr="000000"/>
              </a:solidFill>
            </a:endParaRPr>
          </a:p>
        </p:txBody>
      </p:sp>
      <p:sp>
        <p:nvSpPr>
          <p:cNvPr id="11" name="TextBox 10"/>
          <p:cNvSpPr txBox="1"/>
          <p:nvPr/>
        </p:nvSpPr>
        <p:spPr>
          <a:xfrm>
            <a:off x="249866" y="6308034"/>
            <a:ext cx="8602898" cy="200055"/>
          </a:xfrm>
          <a:prstGeom prst="rect">
            <a:avLst/>
          </a:prstGeom>
          <a:noFill/>
        </p:spPr>
        <p:txBody>
          <a:bodyPr wrap="square" rtlCol="0">
            <a:spAutoFit/>
          </a:bodyPr>
          <a:lstStyle/>
          <a:p>
            <a:r>
              <a:rPr lang="en-US" sz="600" baseline="50000" dirty="0" smtClean="0"/>
              <a:t>19</a:t>
            </a:r>
            <a:r>
              <a:rPr lang="en-US" sz="700" dirty="0" smtClean="0"/>
              <a:t> </a:t>
            </a:r>
            <a:r>
              <a:rPr lang="en-US" sz="700" dirty="0" err="1" smtClean="0"/>
              <a:t>Skillport</a:t>
            </a:r>
            <a:r>
              <a:rPr lang="en-US" sz="700" dirty="0" smtClean="0"/>
              <a:t>. (2012). </a:t>
            </a:r>
            <a:r>
              <a:rPr lang="en-US" sz="700" i="1" dirty="0" smtClean="0"/>
              <a:t>The Role of Feedback in Active Listening</a:t>
            </a:r>
            <a:r>
              <a:rPr lang="en-US" sz="700" dirty="0" smtClean="0"/>
              <a:t>. Slide 17. Interpersonal Communication: Listening Essentials. ID: comm_21_a03_bs_enus.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
        <p:nvSpPr>
          <p:cNvPr id="10" name="Content Placeholder 2"/>
          <p:cNvSpPr txBox="1">
            <a:spLocks/>
          </p:cNvSpPr>
          <p:nvPr/>
        </p:nvSpPr>
        <p:spPr>
          <a:xfrm>
            <a:off x="323850" y="1273782"/>
            <a:ext cx="8763000" cy="1124711"/>
          </a:xfrm>
          <a:prstGeom prst="rect">
            <a:avLst/>
          </a:prstGeom>
        </p:spPr>
        <p:txBody>
          <a:bodyPr wrap="square" lIns="0" tIns="0" rIns="0" bIns="0">
            <a:noAutofit/>
          </a:bodyPr>
          <a:lstStyle/>
          <a:p>
            <a:pPr marR="0" lvl="0"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Question:</a:t>
            </a:r>
          </a:p>
          <a:p>
            <a:pPr lvl="0" defTabSz="820738" fontAlgn="base">
              <a:spcBef>
                <a:spcPct val="20000"/>
              </a:spcBef>
              <a:spcAft>
                <a:spcPct val="0"/>
              </a:spcAft>
              <a:buClr>
                <a:schemeClr val="hlink"/>
              </a:buClr>
              <a:defRPr/>
            </a:pPr>
            <a:r>
              <a:rPr lang="en-US" dirty="0" smtClean="0"/>
              <a:t>Match each of the examples to the types of listening barriers they represent. </a:t>
            </a:r>
            <a:endParaRPr kumimoji="0" lang="en-US" i="0" u="none" strike="noStrike" kern="0" cap="none" spc="0" normalizeH="0" baseline="0" noProof="0" dirty="0" smtClean="0">
              <a:ln>
                <a:noFill/>
              </a:ln>
              <a:solidFill>
                <a:schemeClr val="tx1"/>
              </a:solidFill>
              <a:effectLst/>
              <a:uLnTx/>
              <a:uFillTx/>
              <a:latin typeface="+mn-lt"/>
              <a:ea typeface="+mn-ea"/>
              <a:cs typeface="+mn-cs"/>
            </a:endParaRPr>
          </a:p>
        </p:txBody>
      </p:sp>
      <p:sp>
        <p:nvSpPr>
          <p:cNvPr id="13" name="Title 4"/>
          <p:cNvSpPr txBox="1">
            <a:spLocks/>
          </p:cNvSpPr>
          <p:nvPr/>
        </p:nvSpPr>
        <p:spPr bwMode="auto">
          <a:xfrm>
            <a:off x="0" y="706819"/>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Active Listening </a:t>
            </a:r>
            <a:r>
              <a:rPr lang="en-US" sz="2400" b="1" kern="0" dirty="0" smtClean="0">
                <a:solidFill>
                  <a:schemeClr val="accent1">
                    <a:lumMod val="75000"/>
                  </a:schemeClr>
                </a:solidFill>
                <a:latin typeface="+mj-lt"/>
                <a:ea typeface="+mj-ea"/>
                <a:cs typeface="+mj-cs"/>
              </a:rPr>
              <a:t>Techniques</a:t>
            </a: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What did You Learn?</a:t>
            </a:r>
            <a:b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b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
        <p:nvSpPr>
          <p:cNvPr id="8" name="TextBox 7"/>
          <p:cNvSpPr txBox="1"/>
          <p:nvPr/>
        </p:nvSpPr>
        <p:spPr>
          <a:xfrm>
            <a:off x="4572000" y="2158404"/>
            <a:ext cx="4419600" cy="3370153"/>
          </a:xfrm>
          <a:prstGeom prst="rect">
            <a:avLst/>
          </a:prstGeom>
          <a:noFill/>
        </p:spPr>
        <p:txBody>
          <a:bodyPr wrap="square" rtlCol="0">
            <a:spAutoFit/>
          </a:bodyPr>
          <a:lstStyle/>
          <a:p>
            <a:pPr marL="365760" indent="-342900">
              <a:spcBef>
                <a:spcPts val="600"/>
              </a:spcBef>
              <a:buClr>
                <a:srgbClr val="0038A8"/>
              </a:buClr>
              <a:buFont typeface="+mj-lt"/>
              <a:buAutoNum type="alphaUcPeriod"/>
            </a:pPr>
            <a:r>
              <a:rPr lang="en-US" dirty="0" smtClean="0"/>
              <a:t>“So you’re saying that you’re being held responsible for the actions of your manager.”</a:t>
            </a:r>
          </a:p>
          <a:p>
            <a:pPr marL="365760" indent="-342900">
              <a:spcBef>
                <a:spcPts val="600"/>
              </a:spcBef>
              <a:buClr>
                <a:srgbClr val="0038A8"/>
              </a:buClr>
              <a:buFont typeface="+mj-lt"/>
              <a:buAutoNum type="alphaUcPeriod"/>
            </a:pPr>
            <a:r>
              <a:rPr lang="en-US" dirty="0" smtClean="0"/>
              <a:t>“Where will the second meeting be held?”</a:t>
            </a:r>
          </a:p>
          <a:p>
            <a:pPr marL="365760" indent="-342900">
              <a:spcBef>
                <a:spcPts val="600"/>
              </a:spcBef>
              <a:buClr>
                <a:srgbClr val="0038A8"/>
              </a:buClr>
              <a:buFont typeface="+mj-lt"/>
              <a:buAutoNum type="alphaUcPeriod"/>
            </a:pPr>
            <a:r>
              <a:rPr lang="en-US" dirty="0" smtClean="0"/>
              <a:t>“How would you describe your reaction to her report?”</a:t>
            </a:r>
          </a:p>
          <a:p>
            <a:pPr marL="365760" indent="-342900">
              <a:spcBef>
                <a:spcPts val="600"/>
              </a:spcBef>
              <a:buClr>
                <a:srgbClr val="0038A8"/>
              </a:buClr>
              <a:buFont typeface="+mj-lt"/>
              <a:buAutoNum type="alphaUcPeriod"/>
            </a:pPr>
            <a:r>
              <a:rPr lang="en-US" dirty="0" smtClean="0"/>
              <a:t>“Because the entire team must be trained before the product is released, we’ll have to have training finished before launch.  Is this correct?”</a:t>
            </a:r>
          </a:p>
        </p:txBody>
      </p:sp>
      <p:sp>
        <p:nvSpPr>
          <p:cNvPr id="9" name="TextBox 8"/>
          <p:cNvSpPr txBox="1"/>
          <p:nvPr/>
        </p:nvSpPr>
        <p:spPr>
          <a:xfrm>
            <a:off x="304800" y="2158404"/>
            <a:ext cx="4267200" cy="2462213"/>
          </a:xfrm>
          <a:prstGeom prst="rect">
            <a:avLst/>
          </a:prstGeom>
          <a:noFill/>
        </p:spPr>
        <p:txBody>
          <a:bodyPr wrap="square" rtlCol="0">
            <a:spAutoFit/>
          </a:bodyPr>
          <a:lstStyle/>
          <a:p>
            <a:pPr marL="342900" indent="-342900">
              <a:spcBef>
                <a:spcPts val="600"/>
              </a:spcBef>
              <a:buClr>
                <a:srgbClr val="0038A8"/>
              </a:buClr>
              <a:buFont typeface="+mj-lt"/>
              <a:buAutoNum type="arabicParenR"/>
            </a:pPr>
            <a:r>
              <a:rPr lang="en-US" dirty="0" smtClean="0"/>
              <a:t>When you haven’t fully understood the message, and need to clarify the feeling behind it</a:t>
            </a:r>
          </a:p>
          <a:p>
            <a:pPr marL="342900" indent="-342900">
              <a:spcBef>
                <a:spcPts val="600"/>
              </a:spcBef>
              <a:buClr>
                <a:srgbClr val="0038A8"/>
              </a:buClr>
              <a:buFont typeface="+mj-lt"/>
              <a:buAutoNum type="arabicParenR"/>
            </a:pPr>
            <a:r>
              <a:rPr lang="en-US" dirty="0" smtClean="0"/>
              <a:t>When you haven’t fully understood the message, and need to clarify factual details</a:t>
            </a:r>
          </a:p>
          <a:p>
            <a:pPr marL="342900" indent="-342900">
              <a:spcBef>
                <a:spcPts val="600"/>
              </a:spcBef>
              <a:buClr>
                <a:srgbClr val="0038A8"/>
              </a:buClr>
              <a:buFont typeface="+mj-lt"/>
              <a:buAutoNum type="arabicParenR"/>
            </a:pPr>
            <a:r>
              <a:rPr lang="en-US" dirty="0" smtClean="0"/>
              <a:t>When you’ve understood the message</a:t>
            </a:r>
          </a:p>
        </p:txBody>
      </p:sp>
      <p:sp>
        <p:nvSpPr>
          <p:cNvPr id="14" name="TextBox 13"/>
          <p:cNvSpPr txBox="1"/>
          <p:nvPr/>
        </p:nvSpPr>
        <p:spPr>
          <a:xfrm>
            <a:off x="232138" y="5778798"/>
            <a:ext cx="3657600" cy="369332"/>
          </a:xfrm>
          <a:prstGeom prst="rect">
            <a:avLst/>
          </a:prstGeom>
          <a:noFill/>
        </p:spPr>
        <p:txBody>
          <a:bodyPr wrap="square" rtlCol="0">
            <a:spAutoFit/>
          </a:bodyPr>
          <a:lstStyle/>
          <a:p>
            <a:r>
              <a:rPr lang="en-US" b="1" dirty="0" smtClean="0"/>
              <a:t>Answer:</a:t>
            </a:r>
            <a:r>
              <a:rPr lang="en-US" dirty="0" smtClean="0"/>
              <a:t> 1C, 2B, 3D/A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a:t>
            </a:fld>
            <a:endParaRPr lang="en-US" kern="0" dirty="0">
              <a:solidFill>
                <a:sysClr val="windowText" lastClr="000000"/>
              </a:solidFill>
            </a:endParaRPr>
          </a:p>
        </p:txBody>
      </p:sp>
      <p:sp>
        <p:nvSpPr>
          <p:cNvPr id="7" name="Title 1"/>
          <p:cNvSpPr>
            <a:spLocks noGrp="1"/>
          </p:cNvSpPr>
          <p:nvPr>
            <p:ph type="title"/>
          </p:nvPr>
        </p:nvSpPr>
        <p:spPr/>
        <p:txBody>
          <a:bodyPr>
            <a:normAutofit/>
          </a:bodyPr>
          <a:lstStyle/>
          <a:p>
            <a:r>
              <a:rPr lang="en-US" dirty="0" smtClean="0"/>
              <a:t>	Active Listening:  Leader Led Agenda</a:t>
            </a:r>
            <a:endParaRPr lang="en-US" dirty="0"/>
          </a:p>
        </p:txBody>
      </p:sp>
      <p:sp>
        <p:nvSpPr>
          <p:cNvPr id="5" name="TextBox 4"/>
          <p:cNvSpPr txBox="1"/>
          <p:nvPr/>
        </p:nvSpPr>
        <p:spPr>
          <a:xfrm>
            <a:off x="199416" y="1086256"/>
            <a:ext cx="2225289" cy="261610"/>
          </a:xfrm>
          <a:prstGeom prst="rect">
            <a:avLst/>
          </a:prstGeom>
          <a:noFill/>
        </p:spPr>
        <p:txBody>
          <a:bodyPr wrap="none" rtlCol="0">
            <a:spAutoFit/>
          </a:bodyPr>
          <a:lstStyle/>
          <a:p>
            <a:r>
              <a:rPr lang="en-US" sz="1100" i="1" dirty="0" smtClean="0">
                <a:solidFill>
                  <a:srgbClr val="000000"/>
                </a:solidFill>
              </a:rPr>
              <a:t>All sessions are ~10-15 minutes </a:t>
            </a:r>
          </a:p>
        </p:txBody>
      </p:sp>
      <p:sp>
        <p:nvSpPr>
          <p:cNvPr id="21" name="Content Placeholder 2"/>
          <p:cNvSpPr>
            <a:spLocks noGrp="1"/>
          </p:cNvSpPr>
          <p:nvPr>
            <p:ph type="body" sz="quarter" idx="11"/>
          </p:nvPr>
        </p:nvSpPr>
        <p:spPr>
          <a:xfrm>
            <a:off x="-228600" y="1869836"/>
            <a:ext cx="9144000" cy="3349123"/>
          </a:xfrm>
        </p:spPr>
        <p:txBody>
          <a:bodyPr lIns="91440" tIns="45720" rIns="0" bIns="45720">
            <a:noAutofit/>
          </a:bodyPr>
          <a:lstStyle/>
          <a:p>
            <a:pPr marL="2511425">
              <a:spcBef>
                <a:spcPts val="0"/>
              </a:spcBef>
              <a:spcAft>
                <a:spcPts val="600"/>
              </a:spcAft>
              <a:buClr>
                <a:srgbClr val="0038A8"/>
              </a:buClr>
              <a:buFont typeface="Wingdings" pitchFamily="2" charset="2"/>
              <a:buChar char="§"/>
            </a:pPr>
            <a:r>
              <a:rPr lang="en-US" sz="2000" dirty="0" smtClean="0"/>
              <a:t>Objectives</a:t>
            </a:r>
            <a:endParaRPr lang="en-US" sz="2000" b="0" dirty="0" smtClean="0"/>
          </a:p>
          <a:p>
            <a:pPr marL="2511425">
              <a:spcBef>
                <a:spcPts val="0"/>
              </a:spcBef>
              <a:spcAft>
                <a:spcPts val="600"/>
              </a:spcAft>
              <a:buClr>
                <a:srgbClr val="0038A8"/>
              </a:buClr>
              <a:buFont typeface="Wingdings" pitchFamily="2" charset="2"/>
              <a:buChar char="§"/>
            </a:pPr>
            <a:r>
              <a:rPr lang="en-US" sz="2000" dirty="0" smtClean="0"/>
              <a:t>Chapter 1:</a:t>
            </a:r>
            <a:r>
              <a:rPr lang="en-US" sz="2000" b="0" dirty="0" smtClean="0"/>
              <a:t>  </a:t>
            </a:r>
            <a:r>
              <a:rPr lang="en-US" sz="2000" dirty="0" smtClean="0"/>
              <a:t>Defining Active Listening</a:t>
            </a:r>
            <a:endParaRPr lang="en-US" sz="1100" b="0" dirty="0" smtClean="0">
              <a:solidFill>
                <a:srgbClr val="000000"/>
              </a:solidFill>
            </a:endParaRPr>
          </a:p>
          <a:p>
            <a:pPr marL="2511425">
              <a:spcBef>
                <a:spcPts val="0"/>
              </a:spcBef>
              <a:spcAft>
                <a:spcPts val="600"/>
              </a:spcAft>
              <a:buClr>
                <a:srgbClr val="0038A8"/>
              </a:buClr>
              <a:buFont typeface="Wingdings" pitchFamily="2" charset="2"/>
              <a:buChar char="§"/>
            </a:pPr>
            <a:r>
              <a:rPr lang="en-US" sz="2000" dirty="0" smtClean="0"/>
              <a:t>Chapter 2:  Active Listening Foundation</a:t>
            </a:r>
            <a:endParaRPr lang="en-US" sz="1100" b="0" dirty="0" smtClean="0">
              <a:solidFill>
                <a:srgbClr val="000000"/>
              </a:solidFill>
            </a:endParaRPr>
          </a:p>
          <a:p>
            <a:pPr marL="2511425">
              <a:spcBef>
                <a:spcPts val="0"/>
              </a:spcBef>
              <a:spcAft>
                <a:spcPts val="600"/>
              </a:spcAft>
              <a:buClr>
                <a:srgbClr val="0038A8"/>
              </a:buClr>
              <a:buFont typeface="Wingdings" pitchFamily="2" charset="2"/>
              <a:buChar char="§"/>
            </a:pPr>
            <a:r>
              <a:rPr lang="en-US" sz="2000" dirty="0" smtClean="0"/>
              <a:t>Chapter 3:  Active Listening Challenges</a:t>
            </a:r>
            <a:endParaRPr lang="en-US" sz="1100" b="0" dirty="0" smtClean="0">
              <a:solidFill>
                <a:srgbClr val="000000"/>
              </a:solidFill>
            </a:endParaRPr>
          </a:p>
          <a:p>
            <a:pPr marL="2511425" lvl="1" indent="-225425">
              <a:spcBef>
                <a:spcPts val="0"/>
              </a:spcBef>
              <a:spcAft>
                <a:spcPts val="600"/>
              </a:spcAft>
              <a:buClr>
                <a:srgbClr val="0038A8"/>
              </a:buClr>
            </a:pPr>
            <a:r>
              <a:rPr lang="en-US" sz="2000" b="1" dirty="0" smtClean="0">
                <a:ea typeface="+mn-ea"/>
                <a:cs typeface="+mn-cs"/>
              </a:rPr>
              <a:t>Chapter 4:  Active Listening Techniques</a:t>
            </a:r>
            <a:endParaRPr lang="en-US" sz="1100" dirty="0" smtClean="0">
              <a:solidFill>
                <a:srgbClr val="000000"/>
              </a:solidFill>
            </a:endParaRPr>
          </a:p>
          <a:p>
            <a:pPr marL="2511425" lvl="1" indent="-225425">
              <a:spcBef>
                <a:spcPts val="0"/>
              </a:spcBef>
              <a:spcAft>
                <a:spcPts val="600"/>
              </a:spcAft>
              <a:buClr>
                <a:srgbClr val="0038A8"/>
              </a:buClr>
            </a:pPr>
            <a:r>
              <a:rPr lang="en-US" sz="2000" b="1" dirty="0" smtClean="0">
                <a:ea typeface="+mn-ea"/>
                <a:cs typeface="+mn-cs"/>
              </a:rPr>
              <a:t>Case Studies </a:t>
            </a:r>
            <a:endParaRPr lang="en-US" sz="1100" dirty="0" smtClean="0">
              <a:solidFill>
                <a:srgbClr val="000000"/>
              </a:solidFill>
              <a:ea typeface="+mn-ea"/>
              <a:cs typeface="+mn-cs"/>
            </a:endParaRPr>
          </a:p>
          <a:p>
            <a:pPr marL="2511425" lvl="1" indent="-225425">
              <a:spcBef>
                <a:spcPts val="0"/>
              </a:spcBef>
              <a:spcAft>
                <a:spcPts val="600"/>
              </a:spcAft>
              <a:buClr>
                <a:srgbClr val="0038A8"/>
              </a:buClr>
            </a:pPr>
            <a:r>
              <a:rPr lang="en-US" sz="2000" b="1" dirty="0" smtClean="0">
                <a:ea typeface="+mn-ea"/>
                <a:cs typeface="+mn-cs"/>
              </a:rPr>
              <a:t>Review</a:t>
            </a:r>
            <a:endParaRPr lang="en-US" sz="1800" dirty="0" smtClean="0"/>
          </a:p>
        </p:txBody>
      </p:sp>
      <p:sp>
        <p:nvSpPr>
          <p:cNvPr id="22" name="TextBox 21"/>
          <p:cNvSpPr txBox="1"/>
          <p:nvPr/>
        </p:nvSpPr>
        <p:spPr>
          <a:xfrm>
            <a:off x="685798" y="2091628"/>
            <a:ext cx="1143000" cy="307777"/>
          </a:xfrm>
          <a:prstGeom prst="rect">
            <a:avLst/>
          </a:prstGeom>
          <a:noFill/>
        </p:spPr>
        <p:txBody>
          <a:bodyPr wrap="square" rtlCol="0">
            <a:spAutoFit/>
          </a:bodyPr>
          <a:lstStyle/>
          <a:p>
            <a:r>
              <a:rPr lang="en-US" sz="1400" dirty="0" smtClean="0">
                <a:solidFill>
                  <a:srgbClr val="000000"/>
                </a:solidFill>
                <a:hlinkClick r:id="" action="ppaction://customshow?id=2&amp;return=true"/>
              </a:rPr>
              <a:t>Session 1</a:t>
            </a:r>
            <a:endParaRPr lang="en-US" sz="1400" dirty="0" smtClean="0">
              <a:solidFill>
                <a:srgbClr val="000000"/>
              </a:solidFill>
            </a:endParaRPr>
          </a:p>
        </p:txBody>
      </p:sp>
      <p:sp>
        <p:nvSpPr>
          <p:cNvPr id="23" name="TextBox 22"/>
          <p:cNvSpPr txBox="1"/>
          <p:nvPr/>
        </p:nvSpPr>
        <p:spPr>
          <a:xfrm>
            <a:off x="685798" y="3063484"/>
            <a:ext cx="1143000" cy="307777"/>
          </a:xfrm>
          <a:prstGeom prst="rect">
            <a:avLst/>
          </a:prstGeom>
          <a:noFill/>
        </p:spPr>
        <p:txBody>
          <a:bodyPr wrap="square" rtlCol="0">
            <a:spAutoFit/>
          </a:bodyPr>
          <a:lstStyle/>
          <a:p>
            <a:r>
              <a:rPr lang="en-US" sz="1400" dirty="0" smtClean="0">
                <a:solidFill>
                  <a:srgbClr val="000000"/>
                </a:solidFill>
                <a:hlinkClick r:id="" action="ppaction://customshow?id=4&amp;return=true"/>
              </a:rPr>
              <a:t>Session 3</a:t>
            </a:r>
            <a:endParaRPr lang="en-US" sz="1400" dirty="0" smtClean="0">
              <a:solidFill>
                <a:srgbClr val="000000"/>
              </a:solidFill>
            </a:endParaRPr>
          </a:p>
        </p:txBody>
      </p:sp>
      <p:sp>
        <p:nvSpPr>
          <p:cNvPr id="24" name="TextBox 23"/>
          <p:cNvSpPr txBox="1"/>
          <p:nvPr/>
        </p:nvSpPr>
        <p:spPr>
          <a:xfrm>
            <a:off x="685798" y="3447696"/>
            <a:ext cx="1143000" cy="307777"/>
          </a:xfrm>
          <a:prstGeom prst="rect">
            <a:avLst/>
          </a:prstGeom>
          <a:noFill/>
        </p:spPr>
        <p:txBody>
          <a:bodyPr wrap="square" rtlCol="0">
            <a:spAutoFit/>
          </a:bodyPr>
          <a:lstStyle/>
          <a:p>
            <a:r>
              <a:rPr lang="en-US" sz="1400" dirty="0" smtClean="0">
                <a:solidFill>
                  <a:srgbClr val="000000"/>
                </a:solidFill>
                <a:hlinkClick r:id="" action="ppaction://customshow?id=5&amp;return=true"/>
              </a:rPr>
              <a:t>Session 4</a:t>
            </a:r>
            <a:endParaRPr lang="en-US" sz="1400" dirty="0" smtClean="0">
              <a:solidFill>
                <a:srgbClr val="000000"/>
              </a:solidFill>
            </a:endParaRPr>
          </a:p>
        </p:txBody>
      </p:sp>
      <p:sp>
        <p:nvSpPr>
          <p:cNvPr id="25" name="TextBox 24"/>
          <p:cNvSpPr txBox="1"/>
          <p:nvPr/>
        </p:nvSpPr>
        <p:spPr>
          <a:xfrm>
            <a:off x="685798" y="4255469"/>
            <a:ext cx="1143000" cy="307777"/>
          </a:xfrm>
          <a:prstGeom prst="rect">
            <a:avLst/>
          </a:prstGeom>
          <a:noFill/>
        </p:spPr>
        <p:txBody>
          <a:bodyPr wrap="square" rtlCol="0">
            <a:spAutoFit/>
          </a:bodyPr>
          <a:lstStyle/>
          <a:p>
            <a:r>
              <a:rPr lang="en-US" sz="1400" dirty="0" smtClean="0">
                <a:solidFill>
                  <a:srgbClr val="000000"/>
                </a:solidFill>
                <a:hlinkClick r:id="" action="ppaction://customshow?id=7&amp;return=true"/>
              </a:rPr>
              <a:t>Session 6</a:t>
            </a:r>
            <a:endParaRPr lang="en-US" sz="1400" dirty="0" smtClean="0">
              <a:solidFill>
                <a:srgbClr val="000000"/>
              </a:solidFill>
            </a:endParaRPr>
          </a:p>
        </p:txBody>
      </p:sp>
      <p:sp>
        <p:nvSpPr>
          <p:cNvPr id="26" name="TextBox 25"/>
          <p:cNvSpPr txBox="1"/>
          <p:nvPr/>
        </p:nvSpPr>
        <p:spPr>
          <a:xfrm>
            <a:off x="685798" y="2694088"/>
            <a:ext cx="1295400" cy="307777"/>
          </a:xfrm>
          <a:prstGeom prst="rect">
            <a:avLst/>
          </a:prstGeom>
          <a:noFill/>
        </p:spPr>
        <p:txBody>
          <a:bodyPr wrap="square" rtlCol="0">
            <a:spAutoFit/>
          </a:bodyPr>
          <a:lstStyle/>
          <a:p>
            <a:r>
              <a:rPr lang="en-US" sz="1400" dirty="0" smtClean="0">
                <a:solidFill>
                  <a:srgbClr val="000000"/>
                </a:solidFill>
                <a:hlinkClick r:id="" action="ppaction://customshow?id=3&amp;return=true"/>
              </a:rPr>
              <a:t>Session 2</a:t>
            </a:r>
            <a:r>
              <a:rPr lang="en-US" sz="1400" dirty="0" smtClean="0">
                <a:solidFill>
                  <a:srgbClr val="000000"/>
                </a:solidFill>
              </a:rPr>
              <a:t> </a:t>
            </a:r>
          </a:p>
        </p:txBody>
      </p:sp>
      <p:sp>
        <p:nvSpPr>
          <p:cNvPr id="27" name="TextBox 26"/>
          <p:cNvSpPr txBox="1"/>
          <p:nvPr/>
        </p:nvSpPr>
        <p:spPr>
          <a:xfrm>
            <a:off x="685798" y="3836986"/>
            <a:ext cx="1295400" cy="307777"/>
          </a:xfrm>
          <a:prstGeom prst="rect">
            <a:avLst/>
          </a:prstGeom>
          <a:noFill/>
        </p:spPr>
        <p:txBody>
          <a:bodyPr wrap="square" rIns="0" rtlCol="0">
            <a:spAutoFit/>
          </a:bodyPr>
          <a:lstStyle/>
          <a:p>
            <a:r>
              <a:rPr lang="en-US" sz="1400" dirty="0" smtClean="0">
                <a:solidFill>
                  <a:srgbClr val="000000"/>
                </a:solidFill>
                <a:hlinkClick r:id="" action="ppaction://customshow?id=6&amp;return=true"/>
              </a:rPr>
              <a:t>Session 5</a:t>
            </a:r>
            <a:endParaRPr lang="en-US" sz="1400" dirty="0" smtClean="0">
              <a:solidFill>
                <a:srgbClr val="000000"/>
              </a:solidFill>
            </a:endParaRPr>
          </a:p>
        </p:txBody>
      </p:sp>
      <p:cxnSp>
        <p:nvCxnSpPr>
          <p:cNvPr id="28" name="Straight Connector 27"/>
          <p:cNvCxnSpPr/>
          <p:nvPr/>
        </p:nvCxnSpPr>
        <p:spPr bwMode="auto">
          <a:xfrm flipH="1">
            <a:off x="490268" y="2643800"/>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29" name="Straight Connector 28"/>
          <p:cNvCxnSpPr/>
          <p:nvPr/>
        </p:nvCxnSpPr>
        <p:spPr bwMode="auto">
          <a:xfrm flipH="1">
            <a:off x="490268" y="3025351"/>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30" name="Straight Connector 29"/>
          <p:cNvCxnSpPr/>
          <p:nvPr/>
        </p:nvCxnSpPr>
        <p:spPr bwMode="auto">
          <a:xfrm flipH="1">
            <a:off x="490268" y="3410305"/>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31" name="Straight Connector 30"/>
          <p:cNvCxnSpPr/>
          <p:nvPr/>
        </p:nvCxnSpPr>
        <p:spPr bwMode="auto">
          <a:xfrm flipH="1">
            <a:off x="490268" y="3797835"/>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cxnSp>
        <p:nvCxnSpPr>
          <p:cNvPr id="32" name="Straight Connector 31"/>
          <p:cNvCxnSpPr/>
          <p:nvPr/>
        </p:nvCxnSpPr>
        <p:spPr bwMode="auto">
          <a:xfrm flipH="1">
            <a:off x="490268" y="4153970"/>
            <a:ext cx="8046720" cy="0"/>
          </a:xfrm>
          <a:prstGeom prst="line">
            <a:avLst/>
          </a:prstGeom>
          <a:solidFill>
            <a:schemeClr val="accent1"/>
          </a:solidFill>
          <a:ln w="28575" cap="flat" cmpd="sng" algn="ctr">
            <a:solidFill>
              <a:schemeClr val="bg1">
                <a:lumMod val="85000"/>
              </a:schemeClr>
            </a:solidFill>
            <a:prstDash val="solid"/>
            <a:round/>
            <a:headEnd type="none" w="sm" len="sm"/>
            <a:tailEnd type="none" w="sm" len="sm"/>
          </a:ln>
          <a:effectLst>
            <a:outerShdw blurRad="25400" dist="25400" dir="5400000" algn="t" rotWithShape="0">
              <a:schemeClr val="bg1">
                <a:lumMod val="85000"/>
                <a:alpha val="40000"/>
              </a:schemeClr>
            </a:outerShdw>
          </a:effectLst>
        </p:spPr>
      </p:cxn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40</a:t>
            </a:fld>
            <a:endParaRPr lang="en-US" kern="0">
              <a:solidFill>
                <a:sysClr val="windowText" lastClr="000000"/>
              </a:solidFill>
            </a:endParaRPr>
          </a:p>
        </p:txBody>
      </p:sp>
      <p:sp>
        <p:nvSpPr>
          <p:cNvPr id="7" name="Title 6"/>
          <p:cNvSpPr>
            <a:spLocks noGrp="1"/>
          </p:cNvSpPr>
          <p:nvPr>
            <p:ph type="title"/>
          </p:nvPr>
        </p:nvSpPr>
        <p:spPr/>
        <p:txBody>
          <a:bodyPr/>
          <a:lstStyle/>
          <a:p>
            <a:r>
              <a:rPr lang="en-US" dirty="0" smtClean="0"/>
              <a:t>	Case Studies</a:t>
            </a:r>
            <a:endParaRPr lang="en-US" dirty="0"/>
          </a:p>
        </p:txBody>
      </p:sp>
      <p:sp>
        <p:nvSpPr>
          <p:cNvPr id="8" name="Title 1"/>
          <p:cNvSpPr txBox="1">
            <a:spLocks/>
          </p:cNvSpPr>
          <p:nvPr/>
        </p:nvSpPr>
        <p:spPr>
          <a:xfrm>
            <a:off x="0" y="3172968"/>
            <a:ext cx="9144000" cy="114300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Case Studies</a:t>
            </a:r>
            <a:endParaRPr lang="en-US" sz="4000" baseline="30000" dirty="0" smtClean="0">
              <a:solidFill>
                <a:srgbClr val="0091B5"/>
              </a:solidFill>
              <a:latin typeface="Arial" pitchFamily="34" charset="0"/>
              <a:cs typeface="Arial" pitchFamily="34" charset="0"/>
            </a:endParaRPr>
          </a:p>
        </p:txBody>
      </p:sp>
      <p:sp>
        <p:nvSpPr>
          <p:cNvPr id="5" name="Title 1"/>
          <p:cNvSpPr txBox="1">
            <a:spLocks/>
          </p:cNvSpPr>
          <p:nvPr/>
        </p:nvSpPr>
        <p:spPr>
          <a:xfrm>
            <a:off x="0" y="4343400"/>
            <a:ext cx="9144000" cy="1828800"/>
          </a:xfrm>
          <a:prstGeom prst="rect">
            <a:avLst/>
          </a:prstGeom>
        </p:spPr>
        <p:txBody>
          <a:bodyPr vert="horz" lIns="91440" tIns="45720" rIns="91440" bIns="45720" rtlCol="0" anchor="t">
            <a:noAutofit/>
          </a:bodyPr>
          <a:lstStyle/>
          <a:p>
            <a:pPr marL="3206750" indent="-463550">
              <a:spcBef>
                <a:spcPct val="0"/>
              </a:spcBef>
              <a:defRPr/>
            </a:pPr>
            <a:endParaRPr lang="en-US" sz="2000" baseline="600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41</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A</a:t>
            </a:r>
            <a:endParaRPr lang="en-US" dirty="0"/>
          </a:p>
        </p:txBody>
      </p:sp>
      <p:sp>
        <p:nvSpPr>
          <p:cNvPr id="3" name="Content Placeholder 2"/>
          <p:cNvSpPr>
            <a:spLocks noGrp="1" noChangeAspect="1"/>
          </p:cNvSpPr>
          <p:nvPr>
            <p:ph type="body" sz="quarter" idx="11"/>
          </p:nvPr>
        </p:nvSpPr>
        <p:spPr>
          <a:xfrm>
            <a:off x="228600" y="1325880"/>
            <a:ext cx="8617688" cy="701731"/>
          </a:xfrm>
        </p:spPr>
        <p:txBody>
          <a:bodyPr lIns="91440" tIns="45720" rIns="91440" bIns="45720">
            <a:noAutofit/>
          </a:bodyPr>
          <a:lstStyle/>
          <a:p>
            <a:pPr marL="0" indent="0">
              <a:spcBef>
                <a:spcPts val="600"/>
              </a:spcBef>
              <a:buNone/>
            </a:pPr>
            <a:r>
              <a:rPr lang="en-US" b="0" dirty="0" smtClean="0"/>
              <a:t>You are working on a project that has proven to be a complicated one.  At every turn, delays and mistakes have been putting your whole team behind schedule.  Your boss, Melanie, has just come into your office.  She seems upset.  </a:t>
            </a:r>
          </a:p>
          <a:p>
            <a:pPr marL="0" indent="0">
              <a:spcBef>
                <a:spcPts val="600"/>
              </a:spcBef>
              <a:buNone/>
            </a:pPr>
            <a:endParaRPr lang="en-US" b="0" dirty="0" smtClean="0"/>
          </a:p>
        </p:txBody>
      </p:sp>
      <p:sp>
        <p:nvSpPr>
          <p:cNvPr id="6" name="TextBox 5"/>
          <p:cNvSpPr txBox="1"/>
          <p:nvPr/>
        </p:nvSpPr>
        <p:spPr>
          <a:xfrm>
            <a:off x="236302" y="6309685"/>
            <a:ext cx="8907698" cy="200055"/>
          </a:xfrm>
          <a:prstGeom prst="rect">
            <a:avLst/>
          </a:prstGeom>
          <a:noFill/>
        </p:spPr>
        <p:txBody>
          <a:bodyPr wrap="square" rtlCol="0">
            <a:spAutoFit/>
          </a:bodyPr>
          <a:lstStyle/>
          <a:p>
            <a:r>
              <a:rPr lang="en-US" sz="600" baseline="50000" dirty="0" smtClean="0"/>
              <a:t>20</a:t>
            </a:r>
            <a:r>
              <a:rPr lang="en-US" sz="700" dirty="0" smtClean="0"/>
              <a:t> </a:t>
            </a:r>
            <a:r>
              <a:rPr lang="en-US" sz="700" dirty="0" err="1" smtClean="0"/>
              <a:t>Skillport</a:t>
            </a:r>
            <a:r>
              <a:rPr lang="en-US" sz="700" dirty="0" smtClean="0"/>
              <a:t>. (2012). </a:t>
            </a:r>
            <a:r>
              <a:rPr lang="en-US" sz="700" i="1" dirty="0" smtClean="0"/>
              <a:t>Skills for Effective Listening</a:t>
            </a:r>
            <a:r>
              <a:rPr lang="en-US" sz="700" dirty="0" smtClean="0"/>
              <a:t>. Interpersonal Communication: Listening Essentials: Test. ID: comm_21_a03_bs_enus.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42</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A Question 1</a:t>
            </a:r>
            <a:endParaRPr lang="en-US" dirty="0"/>
          </a:p>
        </p:txBody>
      </p:sp>
      <p:sp>
        <p:nvSpPr>
          <p:cNvPr id="3" name="Content Placeholder 2"/>
          <p:cNvSpPr>
            <a:spLocks noGrp="1" noChangeAspect="1"/>
          </p:cNvSpPr>
          <p:nvPr>
            <p:ph type="body" sz="quarter" idx="11"/>
          </p:nvPr>
        </p:nvSpPr>
        <p:spPr>
          <a:xfrm>
            <a:off x="228599" y="1325880"/>
            <a:ext cx="8628321" cy="701731"/>
          </a:xfrm>
        </p:spPr>
        <p:txBody>
          <a:bodyPr lIns="91440" tIns="45720" rIns="91440" bIns="45720">
            <a:noAutofit/>
          </a:bodyPr>
          <a:lstStyle/>
          <a:p>
            <a:pPr marL="0" indent="0">
              <a:spcBef>
                <a:spcPts val="600"/>
              </a:spcBef>
              <a:buNone/>
            </a:pPr>
            <a:r>
              <a:rPr lang="en-US" b="0" dirty="0" smtClean="0">
                <a:latin typeface="Arial" pitchFamily="34" charset="0"/>
                <a:cs typeface="Arial" pitchFamily="34" charset="0"/>
              </a:rPr>
              <a:t>“I’ve just had an unpleasant call from your client.  He’s getting impatient.  I might need to pull you off the project and give it to Howard’s team.  Otherwise, I don’t know – I told the client you’d get it done in time.”</a:t>
            </a:r>
          </a:p>
          <a:p>
            <a:pPr marL="0" indent="0">
              <a:spcBef>
                <a:spcPts val="600"/>
              </a:spcBef>
              <a:buNone/>
            </a:pPr>
            <a:endParaRPr lang="en-US" b="0" dirty="0" smtClean="0">
              <a:latin typeface="Arial" pitchFamily="34" charset="0"/>
              <a:cs typeface="Arial" pitchFamily="34" charset="0"/>
            </a:endParaRPr>
          </a:p>
          <a:p>
            <a:pPr marL="0" indent="0">
              <a:spcBef>
                <a:spcPts val="600"/>
              </a:spcBef>
              <a:buNone/>
            </a:pPr>
            <a:r>
              <a:rPr lang="en-US" b="0" dirty="0" smtClean="0">
                <a:latin typeface="Arial" pitchFamily="34" charset="0"/>
                <a:cs typeface="Arial" pitchFamily="34" charset="0"/>
              </a:rPr>
              <a:t>How would you respond?  Choose the best option.</a:t>
            </a:r>
          </a:p>
          <a:p>
            <a:pPr marL="574675" indent="-349250">
              <a:spcBef>
                <a:spcPts val="600"/>
              </a:spcBef>
              <a:buClr>
                <a:srgbClr val="0038A8"/>
              </a:buClr>
              <a:buFont typeface="+mj-lt"/>
              <a:buAutoNum type="arabicParenR"/>
            </a:pPr>
            <a:r>
              <a:rPr lang="en-US" b="0" dirty="0" smtClean="0">
                <a:latin typeface="Arial" pitchFamily="34" charset="0"/>
                <a:cs typeface="Arial" pitchFamily="34" charset="0"/>
              </a:rPr>
              <a:t>“I doubt that Howard could get it done any faster than I could.”</a:t>
            </a:r>
          </a:p>
          <a:p>
            <a:pPr marL="574675" indent="-349250">
              <a:spcBef>
                <a:spcPts val="600"/>
              </a:spcBef>
              <a:buClr>
                <a:srgbClr val="0038A8"/>
              </a:buClr>
              <a:buFont typeface="+mj-lt"/>
              <a:buAutoNum type="arabicParenR"/>
            </a:pPr>
            <a:r>
              <a:rPr lang="en-US" b="0" dirty="0" smtClean="0">
                <a:latin typeface="Arial" pitchFamily="34" charset="0"/>
                <a:cs typeface="Arial" pitchFamily="34" charset="0"/>
              </a:rPr>
              <a:t>“Just to be clear – are you thinking of giving the project to Howard?”</a:t>
            </a:r>
          </a:p>
          <a:p>
            <a:pPr marL="574675" indent="-349250">
              <a:spcBef>
                <a:spcPts val="600"/>
              </a:spcBef>
              <a:buClr>
                <a:srgbClr val="0038A8"/>
              </a:buClr>
              <a:buFont typeface="+mj-lt"/>
              <a:buAutoNum type="arabicParenR"/>
            </a:pPr>
            <a:r>
              <a:rPr lang="en-US" b="0" dirty="0" smtClean="0">
                <a:latin typeface="Arial" pitchFamily="34" charset="0"/>
                <a:cs typeface="Arial" pitchFamily="34" charset="0"/>
              </a:rPr>
              <a:t>“You seem upset, Melanie.  Would you like to talk about it?”</a:t>
            </a:r>
          </a:p>
          <a:p>
            <a:pPr marL="574675" indent="-349250">
              <a:spcBef>
                <a:spcPts val="600"/>
              </a:spcBef>
              <a:buClr>
                <a:srgbClr val="0038A8"/>
              </a:buClr>
              <a:buFont typeface="+mj-lt"/>
              <a:buAutoNum type="arabicParenR"/>
            </a:pPr>
            <a:r>
              <a:rPr lang="en-US" b="0" dirty="0" smtClean="0">
                <a:latin typeface="Arial" pitchFamily="34" charset="0"/>
                <a:cs typeface="Arial" pitchFamily="34" charset="0"/>
              </a:rPr>
              <a:t>“You know we have been struggling with several complex issues. We are continuing to work to the original due date.” </a:t>
            </a:r>
          </a:p>
          <a:p>
            <a:pPr marL="574675" indent="-349250">
              <a:spcBef>
                <a:spcPts val="600"/>
              </a:spcBef>
              <a:buClrTx/>
              <a:buNone/>
            </a:pPr>
            <a:endParaRPr lang="en-US" sz="1800" dirty="0">
              <a:latin typeface="Arial" pitchFamily="34" charset="0"/>
              <a:cs typeface="Arial" pitchFamily="34" charset="0"/>
            </a:endParaRPr>
          </a:p>
        </p:txBody>
      </p:sp>
      <p:sp>
        <p:nvSpPr>
          <p:cNvPr id="6" name="TextBox 5"/>
          <p:cNvSpPr txBox="1">
            <a:spLocks noChangeAspect="1"/>
          </p:cNvSpPr>
          <p:nvPr/>
        </p:nvSpPr>
        <p:spPr>
          <a:xfrm>
            <a:off x="228600" y="5943600"/>
            <a:ext cx="1515158" cy="400110"/>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a:t>
            </a:r>
            <a:r>
              <a:rPr lang="en-US" sz="2000" dirty="0" smtClean="0">
                <a:latin typeface="Arial" pitchFamily="34" charset="0"/>
                <a:cs typeface="Arial" pitchFamily="34" charset="0"/>
              </a:rPr>
              <a:t> #4</a:t>
            </a:r>
            <a:endParaRPr lang="en-US" sz="2000" dirty="0"/>
          </a:p>
        </p:txBody>
      </p:sp>
      <p:sp>
        <p:nvSpPr>
          <p:cNvPr id="11" name="Rectangle 10"/>
          <p:cNvSpPr/>
          <p:nvPr/>
        </p:nvSpPr>
        <p:spPr>
          <a:xfrm>
            <a:off x="212654" y="6324146"/>
            <a:ext cx="8846288" cy="200055"/>
          </a:xfrm>
          <a:prstGeom prst="rect">
            <a:avLst/>
          </a:prstGeom>
        </p:spPr>
        <p:txBody>
          <a:bodyPr wrap="square">
            <a:spAutoFit/>
          </a:bodyPr>
          <a:lstStyle/>
          <a:p>
            <a:r>
              <a:rPr lang="en-US" sz="600" baseline="50000" dirty="0" smtClean="0"/>
              <a:t>21</a:t>
            </a:r>
            <a:r>
              <a:rPr lang="en-US" sz="700" dirty="0" smtClean="0"/>
              <a:t> </a:t>
            </a:r>
            <a:r>
              <a:rPr lang="en-US" sz="700" dirty="0" err="1" smtClean="0"/>
              <a:t>Skillport</a:t>
            </a:r>
            <a:r>
              <a:rPr lang="en-US" sz="700" dirty="0" smtClean="0"/>
              <a:t>. (2012). </a:t>
            </a:r>
            <a:r>
              <a:rPr lang="en-US" sz="700" i="1" dirty="0" smtClean="0"/>
              <a:t>Skills for Effective Listening</a:t>
            </a:r>
            <a:r>
              <a:rPr lang="en-US" sz="700" dirty="0" smtClean="0"/>
              <a:t>. Interpersonal Communication: Listening Essentials: Test. ID: comm_21_a03_bs_enus.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43</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A Question 2</a:t>
            </a:r>
            <a:endParaRPr lang="en-US" dirty="0"/>
          </a:p>
        </p:txBody>
      </p:sp>
      <p:sp>
        <p:nvSpPr>
          <p:cNvPr id="3" name="Content Placeholder 2"/>
          <p:cNvSpPr>
            <a:spLocks noGrp="1" noChangeAspect="1"/>
          </p:cNvSpPr>
          <p:nvPr>
            <p:ph type="body" sz="quarter" idx="11"/>
          </p:nvPr>
        </p:nvSpPr>
        <p:spPr>
          <a:xfrm>
            <a:off x="228599" y="1325880"/>
            <a:ext cx="8628321" cy="701731"/>
          </a:xfrm>
        </p:spPr>
        <p:txBody>
          <a:bodyPr lIns="91440" tIns="45720" rIns="91440" bIns="45720">
            <a:noAutofit/>
          </a:bodyPr>
          <a:lstStyle/>
          <a:p>
            <a:pPr marL="0" indent="0">
              <a:spcBef>
                <a:spcPts val="600"/>
              </a:spcBef>
              <a:spcAft>
                <a:spcPts val="0"/>
              </a:spcAft>
              <a:buNone/>
            </a:pPr>
            <a:r>
              <a:rPr lang="en-US" b="0" dirty="0" smtClean="0">
                <a:latin typeface="Arial" pitchFamily="34" charset="0"/>
                <a:cs typeface="Arial" pitchFamily="34" charset="0"/>
              </a:rPr>
              <a:t>“The client is threatening to pull out completely.  I need you to call a meeting with the rest of your team to try to figure out how to wrap up the project quickly.  Then let the client know what’s happening. Got all that?”</a:t>
            </a:r>
          </a:p>
          <a:p>
            <a:pPr marL="0" indent="0">
              <a:spcBef>
                <a:spcPts val="600"/>
              </a:spcBef>
              <a:spcAft>
                <a:spcPts val="0"/>
              </a:spcAft>
              <a:buNone/>
            </a:pPr>
            <a:endParaRPr lang="en-US" b="0" dirty="0" smtClean="0">
              <a:latin typeface="Arial" pitchFamily="34" charset="0"/>
              <a:cs typeface="Arial" pitchFamily="34" charset="0"/>
            </a:endParaRPr>
          </a:p>
          <a:p>
            <a:pPr marL="0" indent="0">
              <a:spcBef>
                <a:spcPts val="600"/>
              </a:spcBef>
              <a:spcAft>
                <a:spcPts val="0"/>
              </a:spcAft>
              <a:buNone/>
            </a:pPr>
            <a:r>
              <a:rPr lang="en-US" b="0" dirty="0" smtClean="0">
                <a:latin typeface="Arial" pitchFamily="34" charset="0"/>
                <a:cs typeface="Arial" pitchFamily="34" charset="0"/>
              </a:rPr>
              <a:t>How would you respond?  Choose the best option.</a:t>
            </a:r>
          </a:p>
          <a:p>
            <a:pPr marL="574675" indent="-349250">
              <a:spcBef>
                <a:spcPts val="600"/>
              </a:spcBef>
              <a:spcAft>
                <a:spcPts val="0"/>
              </a:spcAft>
              <a:buClr>
                <a:srgbClr val="0038A8"/>
              </a:buClr>
              <a:buFont typeface="+mj-lt"/>
              <a:buAutoNum type="arabicParenR"/>
            </a:pPr>
            <a:r>
              <a:rPr lang="en-US" b="0" dirty="0" smtClean="0">
                <a:latin typeface="Arial" pitchFamily="34" charset="0"/>
                <a:cs typeface="Arial" pitchFamily="34" charset="0"/>
              </a:rPr>
              <a:t>“I guess so.  You’re upset because the client is unhappy, and you want me to fix the problem.”</a:t>
            </a:r>
          </a:p>
          <a:p>
            <a:pPr marL="574675" indent="-349250">
              <a:spcBef>
                <a:spcPts val="600"/>
              </a:spcBef>
              <a:spcAft>
                <a:spcPts val="0"/>
              </a:spcAft>
              <a:buClr>
                <a:srgbClr val="0038A8"/>
              </a:buClr>
              <a:buFont typeface="+mj-lt"/>
              <a:buAutoNum type="arabicParenR"/>
            </a:pPr>
            <a:r>
              <a:rPr lang="en-US" b="0" dirty="0" smtClean="0">
                <a:latin typeface="Arial" pitchFamily="34" charset="0"/>
                <a:cs typeface="Arial" pitchFamily="34" charset="0"/>
              </a:rPr>
              <a:t>“You want me to explore solutions with the team, come up with a plan and then talk with the client. Is that right?”</a:t>
            </a:r>
          </a:p>
          <a:p>
            <a:pPr marL="574675" indent="-349250">
              <a:spcBef>
                <a:spcPts val="600"/>
              </a:spcBef>
              <a:spcAft>
                <a:spcPts val="0"/>
              </a:spcAft>
              <a:buClr>
                <a:srgbClr val="0038A8"/>
              </a:buClr>
              <a:buFont typeface="+mj-lt"/>
              <a:buAutoNum type="arabicParenR"/>
            </a:pPr>
            <a:r>
              <a:rPr lang="en-US" b="0" dirty="0" smtClean="0">
                <a:latin typeface="Arial" pitchFamily="34" charset="0"/>
                <a:cs typeface="Arial" pitchFamily="34" charset="0"/>
              </a:rPr>
              <a:t>“Yes I think so.  Are you coming to the meeting?”</a:t>
            </a:r>
            <a:endParaRPr lang="en-US" dirty="0" smtClean="0">
              <a:latin typeface="Arial" pitchFamily="34" charset="0"/>
              <a:cs typeface="Arial" pitchFamily="34" charset="0"/>
            </a:endParaRPr>
          </a:p>
          <a:p>
            <a:pPr marL="574675" indent="-349250">
              <a:spcBef>
                <a:spcPts val="0"/>
              </a:spcBef>
              <a:spcAft>
                <a:spcPts val="0"/>
              </a:spcAft>
              <a:buClrTx/>
              <a:buNone/>
            </a:pPr>
            <a:endParaRPr lang="en-US" sz="1800" dirty="0">
              <a:latin typeface="Arial" pitchFamily="34" charset="0"/>
              <a:cs typeface="Arial" pitchFamily="34" charset="0"/>
            </a:endParaRPr>
          </a:p>
        </p:txBody>
      </p:sp>
      <p:sp>
        <p:nvSpPr>
          <p:cNvPr id="6" name="TextBox 5"/>
          <p:cNvSpPr txBox="1">
            <a:spLocks noChangeAspect="1"/>
          </p:cNvSpPr>
          <p:nvPr/>
        </p:nvSpPr>
        <p:spPr>
          <a:xfrm>
            <a:off x="228600" y="5943600"/>
            <a:ext cx="1521570" cy="400110"/>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sz="2000" dirty="0" smtClean="0">
                <a:latin typeface="Arial" pitchFamily="34" charset="0"/>
                <a:cs typeface="Arial" pitchFamily="34" charset="0"/>
              </a:rPr>
              <a:t>  #2</a:t>
            </a:r>
            <a:endParaRPr lang="en-US" sz="2000" dirty="0"/>
          </a:p>
        </p:txBody>
      </p:sp>
      <p:sp>
        <p:nvSpPr>
          <p:cNvPr id="9" name="Rectangle 8"/>
          <p:cNvSpPr/>
          <p:nvPr/>
        </p:nvSpPr>
        <p:spPr>
          <a:xfrm>
            <a:off x="212654" y="6324146"/>
            <a:ext cx="8846288" cy="200055"/>
          </a:xfrm>
          <a:prstGeom prst="rect">
            <a:avLst/>
          </a:prstGeom>
        </p:spPr>
        <p:txBody>
          <a:bodyPr wrap="square">
            <a:spAutoFit/>
          </a:bodyPr>
          <a:lstStyle/>
          <a:p>
            <a:r>
              <a:rPr lang="en-US" sz="600" baseline="50000" dirty="0" smtClean="0"/>
              <a:t>22</a:t>
            </a:r>
            <a:r>
              <a:rPr lang="en-US" sz="700" dirty="0" smtClean="0"/>
              <a:t> </a:t>
            </a:r>
            <a:r>
              <a:rPr lang="en-US" sz="700" dirty="0" err="1" smtClean="0"/>
              <a:t>Skillport</a:t>
            </a:r>
            <a:r>
              <a:rPr lang="en-US" sz="700" dirty="0" smtClean="0"/>
              <a:t>. (2012). </a:t>
            </a:r>
            <a:r>
              <a:rPr lang="en-US" sz="700" i="1" dirty="0" smtClean="0"/>
              <a:t>Skills for Effective Listening</a:t>
            </a:r>
            <a:r>
              <a:rPr lang="en-US" sz="700" dirty="0" smtClean="0"/>
              <a:t>. Interpersonal Communication: Listening Essentials: Test. ID: comm_21_a03_bs_enus. Web. </a:t>
            </a:r>
            <a:r>
              <a:rPr lang="en-US" sz="700" dirty="0" smtClean="0">
                <a:latin typeface="Arial" pitchFamily="34" charset="0"/>
                <a:cs typeface="Arial" pitchFamily="34" charset="0"/>
              </a:rPr>
              <a:t>Accessed June 17,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44</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B</a:t>
            </a:r>
            <a:endParaRPr lang="en-US" dirty="0"/>
          </a:p>
        </p:txBody>
      </p:sp>
      <p:sp>
        <p:nvSpPr>
          <p:cNvPr id="3" name="Content Placeholder 2"/>
          <p:cNvSpPr>
            <a:spLocks noGrp="1"/>
          </p:cNvSpPr>
          <p:nvPr>
            <p:ph type="body" sz="quarter" idx="11"/>
          </p:nvPr>
        </p:nvSpPr>
        <p:spPr>
          <a:xfrm>
            <a:off x="228600" y="1325880"/>
            <a:ext cx="8575158" cy="1516380"/>
          </a:xfrm>
        </p:spPr>
        <p:txBody>
          <a:bodyPr lIns="91440" tIns="45720" rIns="91440" bIns="45720">
            <a:noAutofit/>
          </a:bodyPr>
          <a:lstStyle/>
          <a:p>
            <a:pPr marL="0" indent="0">
              <a:buNone/>
            </a:pPr>
            <a:r>
              <a:rPr lang="en-US" sz="1800" b="0" dirty="0" smtClean="0"/>
              <a:t>You work for a popular magazine about rural life.  You write a column about sustainable small </a:t>
            </a:r>
            <a:r>
              <a:rPr lang="en-US" b="0" dirty="0" smtClean="0"/>
              <a:t>farms</a:t>
            </a:r>
            <a:r>
              <a:rPr lang="en-US" sz="1800" b="0" dirty="0" smtClean="0"/>
              <a:t>, complete with self-help tips and ideas.  Your boss, Theresa, has just called you into her office to talk to you about the column.</a:t>
            </a:r>
          </a:p>
          <a:p>
            <a:pPr marL="0" indent="0">
              <a:spcBef>
                <a:spcPts val="600"/>
              </a:spcBef>
              <a:buNone/>
            </a:pPr>
            <a:endParaRPr lang="en-US" sz="1400" b="0" dirty="0" smtClean="0"/>
          </a:p>
        </p:txBody>
      </p:sp>
      <p:sp>
        <p:nvSpPr>
          <p:cNvPr id="8" name="TextBox 7"/>
          <p:cNvSpPr txBox="1"/>
          <p:nvPr/>
        </p:nvSpPr>
        <p:spPr>
          <a:xfrm>
            <a:off x="228600" y="6308034"/>
            <a:ext cx="8602898" cy="200055"/>
          </a:xfrm>
          <a:prstGeom prst="rect">
            <a:avLst/>
          </a:prstGeom>
          <a:noFill/>
        </p:spPr>
        <p:txBody>
          <a:bodyPr wrap="square" rtlCol="0">
            <a:spAutoFit/>
          </a:bodyPr>
          <a:lstStyle/>
          <a:p>
            <a:r>
              <a:rPr lang="en-US" sz="600" baseline="50000" dirty="0" smtClean="0"/>
              <a:t>23</a:t>
            </a:r>
            <a:r>
              <a:rPr lang="en-US" sz="700" dirty="0" smtClean="0"/>
              <a:t>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45</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B Question 1</a:t>
            </a:r>
            <a:endParaRPr lang="en-US" dirty="0"/>
          </a:p>
        </p:txBody>
      </p:sp>
      <p:sp>
        <p:nvSpPr>
          <p:cNvPr id="3" name="Content Placeholder 2"/>
          <p:cNvSpPr>
            <a:spLocks noGrp="1" noChangeAspect="1"/>
          </p:cNvSpPr>
          <p:nvPr>
            <p:ph type="body" sz="quarter" idx="11"/>
          </p:nvPr>
        </p:nvSpPr>
        <p:spPr>
          <a:xfrm>
            <a:off x="228600" y="1325880"/>
            <a:ext cx="8575158" cy="3983355"/>
          </a:xfrm>
        </p:spPr>
        <p:txBody>
          <a:bodyPr lIns="91440" tIns="45720" rIns="91440" bIns="45720">
            <a:noAutofit/>
          </a:bodyPr>
          <a:lstStyle/>
          <a:p>
            <a:pPr marL="0" indent="0">
              <a:spcBef>
                <a:spcPts val="600"/>
              </a:spcBef>
              <a:buNone/>
            </a:pPr>
            <a:r>
              <a:rPr lang="en-US" sz="1800" b="0" dirty="0" smtClean="0"/>
              <a:t>“We’ve been getting some negative feedback from some of our readers.   Apparently that chicken coop design you suggested in the last issue was structurally unsound and the measurements were a little off.  I need you to double-check these sorts of things before you submit your articles.”</a:t>
            </a:r>
          </a:p>
          <a:p>
            <a:pPr marL="0" indent="0">
              <a:spcBef>
                <a:spcPts val="600"/>
              </a:spcBef>
              <a:buNone/>
            </a:pPr>
            <a:endParaRPr lang="en-US" sz="1800" b="0" dirty="0" smtClean="0"/>
          </a:p>
          <a:p>
            <a:pPr marL="0" indent="0">
              <a:spcBef>
                <a:spcPts val="600"/>
              </a:spcBef>
              <a:buNone/>
            </a:pPr>
            <a:r>
              <a:rPr lang="en-US" sz="1800" b="0" dirty="0" smtClean="0"/>
              <a:t>How would you respond? </a:t>
            </a:r>
            <a:r>
              <a:rPr lang="en-US" b="0" dirty="0" smtClean="0"/>
              <a:t>Choose</a:t>
            </a:r>
            <a:r>
              <a:rPr lang="en-US" sz="1800" b="0" dirty="0" smtClean="0"/>
              <a:t> the </a:t>
            </a:r>
            <a:r>
              <a:rPr lang="en-US" b="0" dirty="0" smtClean="0"/>
              <a:t>best</a:t>
            </a:r>
            <a:r>
              <a:rPr lang="en-US" sz="1800" b="0" dirty="0" smtClean="0"/>
              <a:t> option.</a:t>
            </a:r>
          </a:p>
          <a:p>
            <a:pPr marL="457200" indent="-457200">
              <a:spcBef>
                <a:spcPts val="600"/>
              </a:spcBef>
              <a:buClr>
                <a:srgbClr val="0038A8"/>
              </a:buClr>
              <a:buFont typeface="+mj-lt"/>
              <a:buAutoNum type="arabicParenR"/>
            </a:pPr>
            <a:r>
              <a:rPr lang="en-US" sz="1800" b="0" dirty="0" smtClean="0"/>
              <a:t>“You’re unhappy because the design was structurally unsound.”</a:t>
            </a:r>
          </a:p>
          <a:p>
            <a:pPr marL="457200" indent="-457200">
              <a:spcBef>
                <a:spcPts val="600"/>
              </a:spcBef>
              <a:buClr>
                <a:srgbClr val="0038A8"/>
              </a:buClr>
              <a:buFont typeface="+mj-lt"/>
              <a:buAutoNum type="arabicParenR"/>
            </a:pPr>
            <a:r>
              <a:rPr lang="en-US" sz="1800" b="0" dirty="0" smtClean="0"/>
              <a:t>“The chicken coop design was unsound and the measurements were off.”</a:t>
            </a:r>
          </a:p>
          <a:p>
            <a:pPr marL="457200" indent="-457200">
              <a:spcBef>
                <a:spcPts val="600"/>
              </a:spcBef>
              <a:buClr>
                <a:srgbClr val="0038A8"/>
              </a:buClr>
              <a:buFont typeface="+mj-lt"/>
              <a:buAutoNum type="arabicParenR"/>
            </a:pPr>
            <a:r>
              <a:rPr lang="en-US" sz="1800" b="0" dirty="0" smtClean="0"/>
              <a:t>“In the future, you need me to make sure information is accurate.”</a:t>
            </a:r>
          </a:p>
        </p:txBody>
      </p:sp>
      <p:sp>
        <p:nvSpPr>
          <p:cNvPr id="8" name="TextBox 7"/>
          <p:cNvSpPr txBox="1">
            <a:spLocks noChangeAspect="1"/>
          </p:cNvSpPr>
          <p:nvPr/>
        </p:nvSpPr>
        <p:spPr>
          <a:xfrm>
            <a:off x="228600" y="5943600"/>
            <a:ext cx="1521570" cy="400110"/>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sz="2000" dirty="0" smtClean="0">
                <a:latin typeface="Arial" pitchFamily="34" charset="0"/>
                <a:cs typeface="Arial" pitchFamily="34" charset="0"/>
              </a:rPr>
              <a:t>  #3</a:t>
            </a:r>
            <a:endParaRPr lang="en-US" sz="2000" dirty="0"/>
          </a:p>
        </p:txBody>
      </p:sp>
      <p:sp>
        <p:nvSpPr>
          <p:cNvPr id="9" name="TextBox 8"/>
          <p:cNvSpPr txBox="1"/>
          <p:nvPr/>
        </p:nvSpPr>
        <p:spPr>
          <a:xfrm>
            <a:off x="228600" y="6308034"/>
            <a:ext cx="8602898" cy="200055"/>
          </a:xfrm>
          <a:prstGeom prst="rect">
            <a:avLst/>
          </a:prstGeom>
          <a:noFill/>
        </p:spPr>
        <p:txBody>
          <a:bodyPr wrap="square" rtlCol="0">
            <a:spAutoFit/>
          </a:bodyPr>
          <a:lstStyle/>
          <a:p>
            <a:r>
              <a:rPr lang="en-US" sz="600" baseline="50000" dirty="0" smtClean="0"/>
              <a:t>24</a:t>
            </a:r>
            <a:r>
              <a:rPr lang="en-US" sz="700" dirty="0" smtClean="0"/>
              <a:t>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46</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B Question 2</a:t>
            </a:r>
            <a:endParaRPr lang="en-US" dirty="0"/>
          </a:p>
        </p:txBody>
      </p:sp>
      <p:sp>
        <p:nvSpPr>
          <p:cNvPr id="3" name="Content Placeholder 2"/>
          <p:cNvSpPr>
            <a:spLocks noGrp="1"/>
          </p:cNvSpPr>
          <p:nvPr>
            <p:ph type="body" sz="quarter" idx="11"/>
          </p:nvPr>
        </p:nvSpPr>
        <p:spPr>
          <a:xfrm>
            <a:off x="228600" y="1325880"/>
            <a:ext cx="8591550" cy="4812030"/>
          </a:xfrm>
        </p:spPr>
        <p:txBody>
          <a:bodyPr lIns="91440" tIns="45720" rIns="91440" bIns="45720">
            <a:noAutofit/>
          </a:bodyPr>
          <a:lstStyle/>
          <a:p>
            <a:pPr marL="0" indent="0">
              <a:spcBef>
                <a:spcPts val="600"/>
              </a:spcBef>
            </a:pPr>
            <a:r>
              <a:rPr lang="en-US" b="0" dirty="0" smtClean="0"/>
              <a:t>“Circulation has been decreasing for months at an alarming rate.  So we need to make sure we uphold the high quality our readers have come to expect. You’re </a:t>
            </a:r>
            <a:r>
              <a:rPr lang="en-US" sz="1800" b="0" dirty="0" smtClean="0"/>
              <a:t>one of our better writers and your column is very popular. So I don’t think one or two mistakes in a piece is anything to get alarmed about. I just want to bring this issue to your attention.”</a:t>
            </a:r>
          </a:p>
          <a:p>
            <a:pPr marL="0" indent="0">
              <a:spcBef>
                <a:spcPts val="600"/>
              </a:spcBef>
            </a:pPr>
            <a:endParaRPr lang="en-US" sz="400" b="0" dirty="0" smtClean="0"/>
          </a:p>
          <a:p>
            <a:pPr marL="0" indent="0">
              <a:spcBef>
                <a:spcPts val="600"/>
              </a:spcBef>
            </a:pPr>
            <a:r>
              <a:rPr lang="en-US" b="0" dirty="0" smtClean="0"/>
              <a:t>How would you respond? Choose </a:t>
            </a:r>
            <a:r>
              <a:rPr lang="en-US" sz="1800" b="0" dirty="0" smtClean="0"/>
              <a:t>the </a:t>
            </a:r>
            <a:r>
              <a:rPr lang="en-US" b="0" dirty="0" smtClean="0"/>
              <a:t>best</a:t>
            </a:r>
            <a:r>
              <a:rPr lang="en-US" sz="1800" b="0" dirty="0" smtClean="0"/>
              <a:t> option.</a:t>
            </a:r>
          </a:p>
          <a:p>
            <a:pPr marL="457200" indent="-457200">
              <a:spcBef>
                <a:spcPts val="600"/>
              </a:spcBef>
              <a:buClr>
                <a:srgbClr val="0038A8"/>
              </a:buClr>
              <a:buFont typeface="+mj-lt"/>
              <a:buAutoNum type="arabicParenR"/>
            </a:pPr>
            <a:r>
              <a:rPr lang="en-US" sz="1800" b="0" dirty="0" smtClean="0"/>
              <a:t>“You’re happy with my work and don’t think this one complaint is anything to worry about.  But you wanted me to be aware that circulation is down.”</a:t>
            </a:r>
          </a:p>
          <a:p>
            <a:pPr marL="457200" indent="-457200">
              <a:spcBef>
                <a:spcPts val="600"/>
              </a:spcBef>
              <a:buClr>
                <a:srgbClr val="0038A8"/>
              </a:buClr>
              <a:buFont typeface="+mj-lt"/>
              <a:buAutoNum type="arabicParenR"/>
            </a:pPr>
            <a:r>
              <a:rPr lang="en-US" sz="1800" b="0" dirty="0" smtClean="0"/>
              <a:t>“You’re worried that circulation is down.  So although you’re happy with my work overall, you’d like me to be more careful in </a:t>
            </a:r>
            <a:r>
              <a:rPr lang="en-US" b="0" dirty="0" smtClean="0"/>
              <a:t>the </a:t>
            </a:r>
            <a:r>
              <a:rPr lang="en-US" sz="1800" b="0" dirty="0" smtClean="0"/>
              <a:t>future so we uphold the high quality of this magazine.”</a:t>
            </a:r>
          </a:p>
          <a:p>
            <a:pPr marL="457200" indent="-457200">
              <a:spcBef>
                <a:spcPts val="600"/>
              </a:spcBef>
              <a:buClr>
                <a:srgbClr val="0038A8"/>
              </a:buClr>
              <a:buFont typeface="+mj-lt"/>
              <a:buAutoNum type="arabicParenR"/>
            </a:pPr>
            <a:r>
              <a:rPr lang="en-US" sz="1800" b="0" dirty="0" smtClean="0"/>
              <a:t>“You wanted to bring to my attention that readers had complained about inaccuracies in my column.  You want me to avoid mistakes in the future in order to uphold the high quality of the magazine.”</a:t>
            </a:r>
          </a:p>
        </p:txBody>
      </p:sp>
      <p:sp>
        <p:nvSpPr>
          <p:cNvPr id="8" name="TextBox 7"/>
          <p:cNvSpPr txBox="1">
            <a:spLocks noChangeAspect="1"/>
          </p:cNvSpPr>
          <p:nvPr/>
        </p:nvSpPr>
        <p:spPr>
          <a:xfrm>
            <a:off x="228600" y="5943600"/>
            <a:ext cx="1492716" cy="400110"/>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sz="2000" dirty="0" smtClean="0">
                <a:latin typeface="Arial" pitchFamily="34" charset="0"/>
                <a:cs typeface="Arial" pitchFamily="34" charset="0"/>
              </a:rPr>
              <a:t>  </a:t>
            </a:r>
            <a:r>
              <a:rPr lang="en-US" dirty="0" smtClean="0">
                <a:latin typeface="Arial" pitchFamily="34" charset="0"/>
                <a:cs typeface="Arial" pitchFamily="34" charset="0"/>
              </a:rPr>
              <a:t>#2</a:t>
            </a:r>
            <a:endParaRPr lang="en-US" dirty="0"/>
          </a:p>
        </p:txBody>
      </p:sp>
      <p:sp>
        <p:nvSpPr>
          <p:cNvPr id="9" name="TextBox 8"/>
          <p:cNvSpPr txBox="1"/>
          <p:nvPr/>
        </p:nvSpPr>
        <p:spPr>
          <a:xfrm>
            <a:off x="228600" y="6308034"/>
            <a:ext cx="8602898" cy="200055"/>
          </a:xfrm>
          <a:prstGeom prst="rect">
            <a:avLst/>
          </a:prstGeom>
          <a:noFill/>
        </p:spPr>
        <p:txBody>
          <a:bodyPr wrap="square" rtlCol="0">
            <a:spAutoFit/>
          </a:bodyPr>
          <a:lstStyle/>
          <a:p>
            <a:r>
              <a:rPr lang="en-US" sz="600" baseline="50000" dirty="0" smtClean="0"/>
              <a:t>25</a:t>
            </a:r>
            <a:r>
              <a:rPr lang="en-US" sz="700" dirty="0" smtClean="0"/>
              <a:t>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47</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C</a:t>
            </a:r>
            <a:endParaRPr lang="en-US" dirty="0"/>
          </a:p>
        </p:txBody>
      </p:sp>
      <p:sp>
        <p:nvSpPr>
          <p:cNvPr id="3" name="Content Placeholder 2"/>
          <p:cNvSpPr>
            <a:spLocks noGrp="1" noChangeAspect="1"/>
          </p:cNvSpPr>
          <p:nvPr>
            <p:ph type="body" sz="quarter" idx="11"/>
          </p:nvPr>
        </p:nvSpPr>
        <p:spPr>
          <a:xfrm>
            <a:off x="228600" y="1325880"/>
            <a:ext cx="8607056" cy="701731"/>
          </a:xfrm>
        </p:spPr>
        <p:txBody>
          <a:bodyPr lIns="91440" tIns="45720" rIns="91440" bIns="45720">
            <a:noAutofit/>
          </a:bodyPr>
          <a:lstStyle/>
          <a:p>
            <a:pPr marL="0" indent="0">
              <a:buNone/>
            </a:pPr>
            <a:r>
              <a:rPr lang="en-US" sz="1800" b="0" dirty="0" smtClean="0">
                <a:latin typeface="Arial" pitchFamily="34" charset="0"/>
                <a:cs typeface="Arial" pitchFamily="34" charset="0"/>
              </a:rPr>
              <a:t>You own and manage a catering company.  A new client, Sasha has come in to talk to you about plans for her upcoming wedding.</a:t>
            </a:r>
          </a:p>
          <a:p>
            <a:pPr marL="365125" indent="-365125">
              <a:buNone/>
            </a:pPr>
            <a:endParaRPr lang="en-US" sz="1800" b="0" dirty="0" smtClean="0">
              <a:latin typeface="Arial" pitchFamily="34" charset="0"/>
              <a:cs typeface="Arial" pitchFamily="34" charset="0"/>
            </a:endParaRPr>
          </a:p>
        </p:txBody>
      </p:sp>
      <p:sp>
        <p:nvSpPr>
          <p:cNvPr id="8" name="TextBox 7"/>
          <p:cNvSpPr txBox="1"/>
          <p:nvPr/>
        </p:nvSpPr>
        <p:spPr>
          <a:xfrm>
            <a:off x="228600" y="6308034"/>
            <a:ext cx="8602898" cy="200055"/>
          </a:xfrm>
          <a:prstGeom prst="rect">
            <a:avLst/>
          </a:prstGeom>
          <a:noFill/>
        </p:spPr>
        <p:txBody>
          <a:bodyPr wrap="square" rtlCol="0">
            <a:spAutoFit/>
          </a:bodyPr>
          <a:lstStyle/>
          <a:p>
            <a:r>
              <a:rPr lang="en-US" sz="600" baseline="50000" dirty="0" smtClean="0"/>
              <a:t>26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48</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C Question 1</a:t>
            </a:r>
            <a:endParaRPr lang="en-US" dirty="0"/>
          </a:p>
        </p:txBody>
      </p:sp>
      <p:sp>
        <p:nvSpPr>
          <p:cNvPr id="3" name="Content Placeholder 2"/>
          <p:cNvSpPr>
            <a:spLocks noGrp="1"/>
          </p:cNvSpPr>
          <p:nvPr>
            <p:ph type="body" sz="quarter" idx="11"/>
          </p:nvPr>
        </p:nvSpPr>
        <p:spPr>
          <a:xfrm>
            <a:off x="228600" y="1325880"/>
            <a:ext cx="8564526" cy="1151506"/>
          </a:xfrm>
        </p:spPr>
        <p:txBody>
          <a:bodyPr lIns="91440" tIns="45720" rIns="91440" bIns="45720">
            <a:noAutofit/>
          </a:bodyPr>
          <a:lstStyle/>
          <a:p>
            <a:pPr marL="0" indent="0">
              <a:buNone/>
            </a:pPr>
            <a:r>
              <a:rPr lang="en-US" sz="1800" b="0" dirty="0" smtClean="0">
                <a:latin typeface="Arial" pitchFamily="34" charset="0"/>
                <a:cs typeface="Arial" pitchFamily="34" charset="0"/>
              </a:rPr>
              <a:t>“There are quite a lot of people coming and it’s a bit of a disaster because people eat such different things.  Some of my friends are vegetarians and my fiancé's mother is allergic to wheat.  It’s a bit of a melting pot and I just have no idea what to serve everyone.  I just don’t know how it can be done!”</a:t>
            </a:r>
          </a:p>
          <a:p>
            <a:pPr marL="365125" indent="-365125">
              <a:buNone/>
            </a:pPr>
            <a:endParaRPr lang="en-US" sz="1800" b="0" dirty="0" smtClean="0">
              <a:latin typeface="Arial" pitchFamily="34" charset="0"/>
              <a:cs typeface="Arial" pitchFamily="34" charset="0"/>
            </a:endParaRPr>
          </a:p>
          <a:p>
            <a:pPr marL="365125" indent="-365125">
              <a:buNone/>
            </a:pPr>
            <a:r>
              <a:rPr lang="en-US" sz="1800" b="0" dirty="0" smtClean="0">
                <a:latin typeface="Arial" pitchFamily="34" charset="0"/>
                <a:cs typeface="Arial" pitchFamily="34" charset="0"/>
              </a:rPr>
              <a:t>How would you respond? Choose the </a:t>
            </a:r>
            <a:r>
              <a:rPr lang="en-US" b="0" dirty="0" smtClean="0">
                <a:latin typeface="Arial" pitchFamily="34" charset="0"/>
                <a:cs typeface="Arial" pitchFamily="34" charset="0"/>
              </a:rPr>
              <a:t>best</a:t>
            </a:r>
            <a:r>
              <a:rPr lang="en-US" sz="1800" b="0" dirty="0" smtClean="0">
                <a:latin typeface="Arial" pitchFamily="34" charset="0"/>
                <a:cs typeface="Arial" pitchFamily="34" charset="0"/>
              </a:rPr>
              <a:t> option.</a:t>
            </a:r>
          </a:p>
          <a:p>
            <a:pPr marL="365125" indent="-365125">
              <a:buClr>
                <a:srgbClr val="0038A8"/>
              </a:buClr>
              <a:buFont typeface="+mj-lt"/>
              <a:buAutoNum type="arabicParenR"/>
            </a:pPr>
            <a:r>
              <a:rPr lang="en-US" sz="1800" b="0" dirty="0" smtClean="0">
                <a:latin typeface="Arial" pitchFamily="34" charset="0"/>
                <a:cs typeface="Arial" pitchFamily="34" charset="0"/>
              </a:rPr>
              <a:t>“You’re worried about meeting everyone’s dietary requirements.”</a:t>
            </a:r>
          </a:p>
          <a:p>
            <a:pPr marL="365125" indent="-365125">
              <a:buClr>
                <a:srgbClr val="0038A8"/>
              </a:buClr>
              <a:buFont typeface="+mj-lt"/>
              <a:buAutoNum type="arabicParenR"/>
            </a:pPr>
            <a:r>
              <a:rPr lang="en-US" sz="1800" b="0" dirty="0" smtClean="0">
                <a:latin typeface="Arial" pitchFamily="34" charset="0"/>
                <a:cs typeface="Arial" pitchFamily="34" charset="0"/>
              </a:rPr>
              <a:t>“You’d like me to cater for everyone’s dietary requirements.”</a:t>
            </a:r>
          </a:p>
          <a:p>
            <a:pPr marL="365125" indent="-365125">
              <a:buClr>
                <a:srgbClr val="0038A8"/>
              </a:buClr>
              <a:buFont typeface="+mj-lt"/>
              <a:buAutoNum type="arabicParenR"/>
            </a:pPr>
            <a:r>
              <a:rPr lang="en-US" sz="1800" b="0" dirty="0" smtClean="0">
                <a:latin typeface="Arial" pitchFamily="34" charset="0"/>
                <a:cs typeface="Arial" pitchFamily="34" charset="0"/>
              </a:rPr>
              <a:t>“You’re concerned about your mother-in-law.”</a:t>
            </a:r>
          </a:p>
        </p:txBody>
      </p:sp>
      <p:sp>
        <p:nvSpPr>
          <p:cNvPr id="6" name="TextBox 5"/>
          <p:cNvSpPr txBox="1">
            <a:spLocks noChangeAspect="1"/>
          </p:cNvSpPr>
          <p:nvPr/>
        </p:nvSpPr>
        <p:spPr>
          <a:xfrm>
            <a:off x="228600" y="5943600"/>
            <a:ext cx="1492716" cy="400110"/>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sz="2000" dirty="0" smtClean="0">
                <a:latin typeface="Arial" pitchFamily="34" charset="0"/>
                <a:cs typeface="Arial" pitchFamily="34" charset="0"/>
              </a:rPr>
              <a:t>  </a:t>
            </a:r>
            <a:r>
              <a:rPr lang="en-US" dirty="0" smtClean="0">
                <a:latin typeface="Arial" pitchFamily="34" charset="0"/>
                <a:cs typeface="Arial" pitchFamily="34" charset="0"/>
              </a:rPr>
              <a:t>#1</a:t>
            </a:r>
            <a:endParaRPr lang="en-US" dirty="0"/>
          </a:p>
        </p:txBody>
      </p:sp>
      <p:sp>
        <p:nvSpPr>
          <p:cNvPr id="9" name="TextBox 8"/>
          <p:cNvSpPr txBox="1"/>
          <p:nvPr/>
        </p:nvSpPr>
        <p:spPr>
          <a:xfrm>
            <a:off x="228600" y="6308034"/>
            <a:ext cx="8602898" cy="200055"/>
          </a:xfrm>
          <a:prstGeom prst="rect">
            <a:avLst/>
          </a:prstGeom>
          <a:noFill/>
        </p:spPr>
        <p:txBody>
          <a:bodyPr wrap="square" rtlCol="0">
            <a:spAutoFit/>
          </a:bodyPr>
          <a:lstStyle/>
          <a:p>
            <a:r>
              <a:rPr lang="en-US" sz="600" baseline="50000" dirty="0" smtClean="0"/>
              <a:t>27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49</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C Question 2</a:t>
            </a:r>
            <a:endParaRPr lang="en-US" dirty="0"/>
          </a:p>
        </p:txBody>
      </p:sp>
      <p:sp>
        <p:nvSpPr>
          <p:cNvPr id="3" name="Content Placeholder 2"/>
          <p:cNvSpPr>
            <a:spLocks noGrp="1" noChangeAspect="1"/>
          </p:cNvSpPr>
          <p:nvPr>
            <p:ph type="body" sz="quarter" idx="11"/>
          </p:nvPr>
        </p:nvSpPr>
        <p:spPr>
          <a:xfrm>
            <a:off x="228600" y="1325880"/>
            <a:ext cx="8617688" cy="1194036"/>
          </a:xfrm>
        </p:spPr>
        <p:txBody>
          <a:bodyPr lIns="91440" tIns="45720" rIns="91440" bIns="45720">
            <a:noAutofit/>
          </a:bodyPr>
          <a:lstStyle/>
          <a:p>
            <a:pPr marL="0" indent="0">
              <a:buNone/>
            </a:pPr>
            <a:r>
              <a:rPr lang="en-US" sz="1800" b="0" dirty="0" smtClean="0">
                <a:latin typeface="Arial" pitchFamily="34" charset="0"/>
                <a:cs typeface="Arial" pitchFamily="34" charset="0"/>
              </a:rPr>
              <a:t>“Everything’s such a mess!  I haven’t even finalized the guest list, as I’m not sure how many people will be coming.  There’ll probably be between 300 and 400 guests, but I’ll have to let you know.  I’m not sure how we’ll fit all the tables we need into the venue.”</a:t>
            </a:r>
          </a:p>
          <a:p>
            <a:pPr marL="365125" indent="-365125">
              <a:buNone/>
            </a:pPr>
            <a:endParaRPr lang="en-US" sz="1800" b="0" dirty="0" smtClean="0">
              <a:latin typeface="Arial" pitchFamily="34" charset="0"/>
              <a:cs typeface="Arial" pitchFamily="34" charset="0"/>
            </a:endParaRPr>
          </a:p>
          <a:p>
            <a:pPr marL="365125" indent="-365125">
              <a:buNone/>
            </a:pPr>
            <a:r>
              <a:rPr lang="en-US" sz="1800" b="0" dirty="0" smtClean="0">
                <a:latin typeface="Arial" pitchFamily="34" charset="0"/>
                <a:cs typeface="Arial" pitchFamily="34" charset="0"/>
              </a:rPr>
              <a:t>How would you respond?  Choose the </a:t>
            </a:r>
            <a:r>
              <a:rPr lang="en-US" b="0" dirty="0" smtClean="0">
                <a:latin typeface="Arial" pitchFamily="34" charset="0"/>
                <a:cs typeface="Arial" pitchFamily="34" charset="0"/>
              </a:rPr>
              <a:t>best</a:t>
            </a:r>
            <a:r>
              <a:rPr lang="en-US" sz="1800" b="0" dirty="0" smtClean="0">
                <a:latin typeface="Arial" pitchFamily="34" charset="0"/>
                <a:cs typeface="Arial" pitchFamily="34" charset="0"/>
              </a:rPr>
              <a:t> option.</a:t>
            </a:r>
          </a:p>
          <a:p>
            <a:pPr marL="365125" indent="-365125">
              <a:buClr>
                <a:srgbClr val="0038A8"/>
              </a:buClr>
              <a:buFont typeface="+mj-lt"/>
              <a:buAutoNum type="arabicParenR"/>
            </a:pPr>
            <a:r>
              <a:rPr lang="en-US" sz="1800" b="0" dirty="0" smtClean="0">
                <a:latin typeface="Arial" pitchFamily="34" charset="0"/>
                <a:cs typeface="Arial" pitchFamily="34" charset="0"/>
              </a:rPr>
              <a:t>“How big is the venue?”</a:t>
            </a:r>
          </a:p>
          <a:p>
            <a:pPr marL="365125" indent="-365125">
              <a:buClr>
                <a:srgbClr val="0038A8"/>
              </a:buClr>
              <a:buFont typeface="+mj-lt"/>
              <a:buAutoNum type="arabicParenR"/>
            </a:pPr>
            <a:r>
              <a:rPr lang="en-US" sz="1800" b="0" dirty="0" smtClean="0">
                <a:latin typeface="Arial" pitchFamily="34" charset="0"/>
                <a:cs typeface="Arial" pitchFamily="34" charset="0"/>
              </a:rPr>
              <a:t>“Is it a small venue?”</a:t>
            </a:r>
          </a:p>
          <a:p>
            <a:pPr marL="365125" indent="-365125">
              <a:buClr>
                <a:srgbClr val="0038A8"/>
              </a:buClr>
              <a:buFont typeface="+mj-lt"/>
              <a:buAutoNum type="arabicParenR"/>
            </a:pPr>
            <a:r>
              <a:rPr lang="en-US" sz="1800" b="0" dirty="0" smtClean="0">
                <a:latin typeface="Arial" pitchFamily="34" charset="0"/>
                <a:cs typeface="Arial" pitchFamily="34" charset="0"/>
              </a:rPr>
              <a:t>“How many people are coming?”</a:t>
            </a:r>
          </a:p>
        </p:txBody>
      </p:sp>
      <p:sp>
        <p:nvSpPr>
          <p:cNvPr id="6" name="TextBox 5"/>
          <p:cNvSpPr txBox="1">
            <a:spLocks noChangeAspect="1"/>
          </p:cNvSpPr>
          <p:nvPr/>
        </p:nvSpPr>
        <p:spPr>
          <a:xfrm>
            <a:off x="228600" y="5965900"/>
            <a:ext cx="1506530" cy="369332"/>
          </a:xfrm>
          <a:prstGeom prst="rect">
            <a:avLst/>
          </a:prstGeom>
          <a:noFill/>
        </p:spPr>
        <p:txBody>
          <a:bodyPr wrap="squar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a:t>
            </a:r>
            <a:endParaRPr lang="en-US" dirty="0"/>
          </a:p>
        </p:txBody>
      </p:sp>
      <p:sp>
        <p:nvSpPr>
          <p:cNvPr id="9" name="TextBox 8"/>
          <p:cNvSpPr txBox="1"/>
          <p:nvPr/>
        </p:nvSpPr>
        <p:spPr>
          <a:xfrm>
            <a:off x="228600" y="6308034"/>
            <a:ext cx="8602898" cy="200055"/>
          </a:xfrm>
          <a:prstGeom prst="rect">
            <a:avLst/>
          </a:prstGeom>
          <a:noFill/>
        </p:spPr>
        <p:txBody>
          <a:bodyPr wrap="square" rtlCol="0">
            <a:spAutoFit/>
          </a:bodyPr>
          <a:lstStyle/>
          <a:p>
            <a:r>
              <a:rPr lang="en-US" sz="600" baseline="50000" dirty="0" smtClean="0"/>
              <a:t>28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a:t>
            </a:fld>
            <a:endParaRPr lang="en-US" kern="0" dirty="0">
              <a:solidFill>
                <a:sysClr val="windowText" lastClr="000000"/>
              </a:solidFill>
            </a:endParaRPr>
          </a:p>
        </p:txBody>
      </p:sp>
      <p:sp>
        <p:nvSpPr>
          <p:cNvPr id="4" name="Title 3"/>
          <p:cNvSpPr>
            <a:spLocks noGrp="1"/>
          </p:cNvSpPr>
          <p:nvPr>
            <p:ph type="title"/>
          </p:nvPr>
        </p:nvSpPr>
        <p:spPr/>
        <p:txBody>
          <a:bodyPr/>
          <a:lstStyle/>
          <a:p>
            <a:r>
              <a:rPr lang="en-US" dirty="0" smtClean="0"/>
              <a:t>	Active Listening:  Objectives</a:t>
            </a:r>
            <a:br>
              <a:rPr lang="en-US" dirty="0" smtClean="0"/>
            </a:br>
            <a:endParaRPr lang="en-US" dirty="0"/>
          </a:p>
        </p:txBody>
      </p:sp>
      <p:sp>
        <p:nvSpPr>
          <p:cNvPr id="8" name="Title 1"/>
          <p:cNvSpPr txBox="1">
            <a:spLocks/>
          </p:cNvSpPr>
          <p:nvPr/>
        </p:nvSpPr>
        <p:spPr>
          <a:xfrm>
            <a:off x="0" y="3170832"/>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Objectives</a:t>
            </a:r>
          </a:p>
        </p:txBody>
      </p:sp>
      <p:sp>
        <p:nvSpPr>
          <p:cNvPr id="6" name="Title 1"/>
          <p:cNvSpPr txBox="1">
            <a:spLocks/>
          </p:cNvSpPr>
          <p:nvPr/>
        </p:nvSpPr>
        <p:spPr>
          <a:xfrm>
            <a:off x="0" y="3810000"/>
            <a:ext cx="9144000" cy="1828800"/>
          </a:xfrm>
          <a:prstGeom prst="rect">
            <a:avLst/>
          </a:prstGeom>
        </p:spPr>
        <p:txBody>
          <a:bodyPr vert="horz" lIns="91440" tIns="45720" rIns="91440" bIns="45720" rtlCol="0" anchor="t">
            <a:noAutofit/>
          </a:bodyPr>
          <a:lstStyle/>
          <a:p>
            <a:pPr marL="2743200" marR="0" lvl="0" indent="-452438" defTabSz="914400" rtl="0" eaLnBrk="1" fontAlgn="auto" latinLnBrk="0" hangingPunct="1">
              <a:lnSpc>
                <a:spcPct val="100000"/>
              </a:lnSpc>
              <a:spcBef>
                <a:spcPct val="0"/>
              </a:spcBef>
              <a:spcAft>
                <a:spcPts val="0"/>
              </a:spcAft>
              <a:buClrTx/>
              <a:buSzTx/>
              <a:tabLst/>
              <a:defRPr/>
            </a:pPr>
            <a:endParaRPr lang="en-US" sz="2800" dirty="0" smtClean="0">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50</a:t>
            </a:fld>
            <a:endParaRPr lang="en-US" kern="0" dirty="0">
              <a:solidFill>
                <a:sysClr val="windowText" lastClr="000000"/>
              </a:solidFill>
            </a:endParaRPr>
          </a:p>
        </p:txBody>
      </p:sp>
      <p:sp>
        <p:nvSpPr>
          <p:cNvPr id="5" name="Title 6"/>
          <p:cNvSpPr>
            <a:spLocks noGrp="1"/>
          </p:cNvSpPr>
          <p:nvPr>
            <p:ph type="title"/>
          </p:nvPr>
        </p:nvSpPr>
        <p:spPr/>
        <p:txBody>
          <a:bodyPr/>
          <a:lstStyle/>
          <a:p>
            <a:r>
              <a:rPr lang="en-US" dirty="0" smtClean="0"/>
              <a:t>	Case Studies:  Case Study C Question 3</a:t>
            </a:r>
            <a:endParaRPr lang="en-US" dirty="0"/>
          </a:p>
        </p:txBody>
      </p:sp>
      <p:sp>
        <p:nvSpPr>
          <p:cNvPr id="3" name="Content Placeholder 2"/>
          <p:cNvSpPr>
            <a:spLocks noGrp="1"/>
          </p:cNvSpPr>
          <p:nvPr>
            <p:ph type="body" sz="quarter" idx="11"/>
          </p:nvPr>
        </p:nvSpPr>
        <p:spPr>
          <a:xfrm>
            <a:off x="228599" y="1325880"/>
            <a:ext cx="8601075" cy="4684395"/>
          </a:xfrm>
        </p:spPr>
        <p:txBody>
          <a:bodyPr lIns="91440" tIns="45720" rIns="91440" bIns="45720">
            <a:noAutofit/>
          </a:bodyPr>
          <a:lstStyle/>
          <a:p>
            <a:pPr marL="0" indent="0">
              <a:spcBef>
                <a:spcPts val="600"/>
              </a:spcBef>
              <a:buNone/>
            </a:pPr>
            <a:r>
              <a:rPr lang="en-US" sz="1800" b="0" dirty="0" smtClean="0">
                <a:latin typeface="Arial" pitchFamily="34" charset="0"/>
                <a:cs typeface="Arial" pitchFamily="34" charset="0"/>
              </a:rPr>
              <a:t>“I can tell you this much – I want the theme to be yellow and white, so make sure the cake is both colors, in layers.  And it’s going to have to be huge so everyone can get a piece.”</a:t>
            </a:r>
          </a:p>
          <a:p>
            <a:pPr marL="365125" indent="-365125">
              <a:spcBef>
                <a:spcPts val="600"/>
              </a:spcBef>
              <a:buNone/>
            </a:pPr>
            <a:endParaRPr lang="en-US" sz="600" b="0" dirty="0" smtClean="0">
              <a:latin typeface="Arial" pitchFamily="34" charset="0"/>
              <a:cs typeface="Arial" pitchFamily="34" charset="0"/>
            </a:endParaRPr>
          </a:p>
          <a:p>
            <a:pPr marL="365125" indent="-365125">
              <a:spcBef>
                <a:spcPts val="600"/>
              </a:spcBef>
              <a:buNone/>
            </a:pPr>
            <a:r>
              <a:rPr lang="en-US" b="0" dirty="0" smtClean="0">
                <a:latin typeface="Arial" pitchFamily="34" charset="0"/>
                <a:cs typeface="Arial" pitchFamily="34" charset="0"/>
              </a:rPr>
              <a:t>How would you respond?  Choose the best option.</a:t>
            </a:r>
          </a:p>
          <a:p>
            <a:pPr marL="365125" indent="-365125">
              <a:spcBef>
                <a:spcPts val="600"/>
              </a:spcBef>
              <a:buFont typeface="+mj-lt"/>
              <a:buAutoNum type="arabicParenR"/>
            </a:pPr>
            <a:r>
              <a:rPr lang="en-US" sz="1800" b="0" dirty="0" smtClean="0">
                <a:latin typeface="Arial" pitchFamily="34" charset="0"/>
                <a:cs typeface="Arial" pitchFamily="34" charset="0"/>
              </a:rPr>
              <a:t>“The cake needs to match the theme colors.  You think the venue is too small and you don’t know how many people are coming, or whether we’ll meet their dietary requirements.”</a:t>
            </a:r>
          </a:p>
          <a:p>
            <a:pPr marL="365125" indent="-365125">
              <a:spcBef>
                <a:spcPts val="600"/>
              </a:spcBef>
              <a:buFont typeface="+mj-lt"/>
              <a:buAutoNum type="arabicParenR"/>
            </a:pPr>
            <a:r>
              <a:rPr lang="en-US" sz="1800" b="0" dirty="0" smtClean="0">
                <a:latin typeface="Arial" pitchFamily="34" charset="0"/>
                <a:cs typeface="Arial" pitchFamily="34" charset="0"/>
              </a:rPr>
              <a:t>“I need to keep the size of the venue in mind, and you’ll confirm how many guests you expect at a later date.  You’re worried about everyone’s dietary requirements.  And the cake needs to be layered white and yellow.”</a:t>
            </a:r>
          </a:p>
          <a:p>
            <a:pPr marL="365125" indent="-365125">
              <a:spcBef>
                <a:spcPts val="600"/>
              </a:spcBef>
              <a:buFont typeface="+mj-lt"/>
              <a:buAutoNum type="arabicParenR"/>
            </a:pPr>
            <a:r>
              <a:rPr lang="en-US" sz="1800" b="0" dirty="0" smtClean="0">
                <a:latin typeface="Arial" pitchFamily="34" charset="0"/>
                <a:cs typeface="Arial" pitchFamily="34" charset="0"/>
              </a:rPr>
              <a:t>“You’d prefer the cake to be layered in alternating colors of white and yellow, and it needs to be large enough to feed your guests.  You’re not sure how many there will be yet, but you’ll let me know so I can prepare.”</a:t>
            </a:r>
          </a:p>
        </p:txBody>
      </p:sp>
      <p:sp>
        <p:nvSpPr>
          <p:cNvPr id="6" name="TextBox 5"/>
          <p:cNvSpPr txBox="1"/>
          <p:nvPr/>
        </p:nvSpPr>
        <p:spPr>
          <a:xfrm>
            <a:off x="257175" y="5876865"/>
            <a:ext cx="147989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#2</a:t>
            </a:r>
            <a:endParaRPr lang="en-US" dirty="0"/>
          </a:p>
        </p:txBody>
      </p:sp>
      <p:sp>
        <p:nvSpPr>
          <p:cNvPr id="9" name="TextBox 8"/>
          <p:cNvSpPr txBox="1"/>
          <p:nvPr/>
        </p:nvSpPr>
        <p:spPr>
          <a:xfrm>
            <a:off x="228600" y="6308034"/>
            <a:ext cx="8602898" cy="200055"/>
          </a:xfrm>
          <a:prstGeom prst="rect">
            <a:avLst/>
          </a:prstGeom>
          <a:noFill/>
        </p:spPr>
        <p:txBody>
          <a:bodyPr wrap="square" rtlCol="0">
            <a:spAutoFit/>
          </a:bodyPr>
          <a:lstStyle/>
          <a:p>
            <a:r>
              <a:rPr lang="en-US" sz="600" baseline="50000" dirty="0" smtClean="0"/>
              <a:t>29</a:t>
            </a:r>
            <a:r>
              <a:rPr lang="en-US" sz="700" dirty="0" smtClean="0"/>
              <a:t> </a:t>
            </a:r>
            <a:r>
              <a:rPr lang="en-US" sz="700" dirty="0" err="1" smtClean="0"/>
              <a:t>Skillport</a:t>
            </a:r>
            <a:r>
              <a:rPr lang="en-US" sz="700" dirty="0" smtClean="0"/>
              <a:t>. (2012). </a:t>
            </a:r>
            <a:r>
              <a:rPr lang="en-US" sz="700" i="1" dirty="0" smtClean="0"/>
              <a:t>Progress and Tests</a:t>
            </a:r>
            <a:r>
              <a:rPr lang="en-US" sz="700" dirty="0" smtClean="0"/>
              <a:t>. Slide 1-3. Listening Essentials: The Basics of Listening. ID: comm_28_a01_bs_enus. Web. </a:t>
            </a:r>
            <a:r>
              <a:rPr lang="en-US" sz="700" dirty="0" smtClean="0">
                <a:latin typeface="Arial" pitchFamily="34" charset="0"/>
                <a:cs typeface="Arial" pitchFamily="34" charset="0"/>
              </a:rPr>
              <a:t>Accessed June 18, 2014.  </a:t>
            </a:r>
            <a:r>
              <a:rPr lang="en-US" sz="700" dirty="0" smtClean="0"/>
              <a:t>(</a:t>
            </a:r>
            <a:r>
              <a:rPr lang="en-US" sz="700" u="sng" dirty="0" smtClean="0">
                <a:hlinkClick r:id="rId3"/>
              </a:rPr>
              <a:t>https://boeing.skillport.com/</a:t>
            </a:r>
            <a:r>
              <a:rPr lang="en-US" sz="700" u="sng" dirty="0" smtClean="0"/>
              <a:t>)</a:t>
            </a:r>
            <a:endParaRPr lang="en-US" sz="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51</a:t>
            </a:fld>
            <a:endParaRPr lang="en-US" kern="0">
              <a:solidFill>
                <a:sysClr val="windowText" lastClr="000000"/>
              </a:solidFill>
            </a:endParaRPr>
          </a:p>
        </p:txBody>
      </p:sp>
      <p:sp>
        <p:nvSpPr>
          <p:cNvPr id="8" name="Title 7"/>
          <p:cNvSpPr>
            <a:spLocks noGrp="1"/>
          </p:cNvSpPr>
          <p:nvPr>
            <p:ph type="title"/>
          </p:nvPr>
        </p:nvSpPr>
        <p:spPr/>
        <p:txBody>
          <a:bodyPr/>
          <a:lstStyle/>
          <a:p>
            <a:r>
              <a:rPr lang="en-US" dirty="0" smtClean="0"/>
              <a:t>	Review</a:t>
            </a:r>
            <a:endParaRPr lang="en-US" dirty="0"/>
          </a:p>
        </p:txBody>
      </p:sp>
      <p:sp>
        <p:nvSpPr>
          <p:cNvPr id="5" name="Title 1"/>
          <p:cNvSpPr txBox="1">
            <a:spLocks/>
          </p:cNvSpPr>
          <p:nvPr/>
        </p:nvSpPr>
        <p:spPr>
          <a:xfrm>
            <a:off x="0" y="3172968"/>
            <a:ext cx="9144000" cy="114300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Review</a:t>
            </a:r>
            <a:endParaRPr lang="en-US" sz="4000" baseline="30000" dirty="0" smtClean="0">
              <a:solidFill>
                <a:srgbClr val="0091B5"/>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52</a:t>
            </a:fld>
            <a:endParaRPr lang="en-US" kern="0" dirty="0">
              <a:solidFill>
                <a:sysClr val="windowText" lastClr="000000"/>
              </a:solidFill>
            </a:endParaRPr>
          </a:p>
        </p:txBody>
      </p:sp>
      <p:sp>
        <p:nvSpPr>
          <p:cNvPr id="6" name="Title 5"/>
          <p:cNvSpPr>
            <a:spLocks noGrp="1"/>
          </p:cNvSpPr>
          <p:nvPr>
            <p:ph type="title"/>
          </p:nvPr>
        </p:nvSpPr>
        <p:spPr/>
        <p:txBody>
          <a:bodyPr/>
          <a:lstStyle/>
          <a:p>
            <a:r>
              <a:rPr lang="en-US" dirty="0" smtClean="0"/>
              <a:t>	Active Listening:  Objectives</a:t>
            </a:r>
            <a:endParaRPr lang="en-US" dirty="0"/>
          </a:p>
        </p:txBody>
      </p:sp>
      <p:sp>
        <p:nvSpPr>
          <p:cNvPr id="3" name="Content Placeholder 2"/>
          <p:cNvSpPr>
            <a:spLocks noGrp="1"/>
          </p:cNvSpPr>
          <p:nvPr>
            <p:ph type="body" sz="quarter" idx="11"/>
          </p:nvPr>
        </p:nvSpPr>
        <p:spPr>
          <a:xfrm>
            <a:off x="142873" y="1325880"/>
            <a:ext cx="8915401" cy="3875257"/>
          </a:xfrm>
        </p:spPr>
        <p:txBody>
          <a:bodyPr lIns="91440" tIns="45720" rIns="91440" bIns="45720">
            <a:noAutofit/>
          </a:bodyPr>
          <a:lstStyle/>
          <a:p>
            <a:pPr marL="342900" indent="-342900">
              <a:spcBef>
                <a:spcPts val="600"/>
              </a:spcBef>
              <a:spcAft>
                <a:spcPts val="0"/>
              </a:spcAft>
              <a:buClrTx/>
              <a:buFont typeface="+mj-lt"/>
              <a:buAutoNum type="arabicParenR"/>
            </a:pPr>
            <a:r>
              <a:rPr lang="en-US" dirty="0" smtClean="0"/>
              <a:t>Explain the importance and benefits</a:t>
            </a:r>
          </a:p>
          <a:p>
            <a:pPr marL="342900" indent="-342900">
              <a:spcBef>
                <a:spcPts val="600"/>
              </a:spcBef>
              <a:spcAft>
                <a:spcPts val="0"/>
              </a:spcAft>
              <a:buClrTx/>
              <a:buFontTx/>
              <a:buAutoNum type="arabicParenR" startAt="2"/>
            </a:pPr>
            <a:r>
              <a:rPr lang="en-US" dirty="0" smtClean="0"/>
              <a:t>Identify and overcome barriers</a:t>
            </a:r>
          </a:p>
          <a:p>
            <a:pPr marL="342900" indent="-342900">
              <a:spcBef>
                <a:spcPts val="600"/>
              </a:spcBef>
              <a:spcAft>
                <a:spcPts val="0"/>
              </a:spcAft>
              <a:buClrTx/>
              <a:buAutoNum type="arabicParenR" startAt="2"/>
            </a:pPr>
            <a:r>
              <a:rPr lang="en-US" dirty="0" smtClean="0"/>
              <a:t>Recognize behaviors and thought patterns that demonstrate key techniques</a:t>
            </a:r>
          </a:p>
          <a:p>
            <a:pPr marL="342900" indent="-342900">
              <a:spcBef>
                <a:spcPts val="600"/>
              </a:spcBef>
              <a:spcAft>
                <a:spcPts val="0"/>
              </a:spcAft>
              <a:buClrTx/>
              <a:buFont typeface="Wingdings" pitchFamily="2" charset="2"/>
              <a:buAutoNum type="arabicParenR" startAt="2"/>
            </a:pPr>
            <a:r>
              <a:rPr lang="en-US" dirty="0" smtClean="0"/>
              <a:t>State when and how to provide appropriate responses</a:t>
            </a:r>
          </a:p>
        </p:txBody>
      </p:sp>
      <p:pic>
        <p:nvPicPr>
          <p:cNvPr id="10" name="Picture 2"/>
          <p:cNvPicPr>
            <a:picLocks noChangeArrowheads="1"/>
          </p:cNvPicPr>
          <p:nvPr/>
        </p:nvPicPr>
        <p:blipFill>
          <a:blip r:embed="rId3" cstate="print"/>
          <a:srcRect/>
          <a:stretch>
            <a:fillRect/>
          </a:stretch>
        </p:blipFill>
        <p:spPr bwMode="auto">
          <a:xfrm>
            <a:off x="6483096" y="4434840"/>
            <a:ext cx="2295144" cy="1691640"/>
          </a:xfrm>
          <a:prstGeom prst="rect">
            <a:avLst/>
          </a:prstGeom>
          <a:noFill/>
          <a:ln w="9525">
            <a:solidFill>
              <a:schemeClr val="accent1"/>
            </a:solidFill>
            <a:miter lim="800000"/>
            <a:headEnd/>
            <a:tailEnd/>
          </a:ln>
          <a:effectLst>
            <a:outerShdw blurRad="508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53</a:t>
            </a:fld>
            <a:endParaRPr lang="en-US" kern="0">
              <a:solidFill>
                <a:sysClr val="windowText" lastClr="000000"/>
              </a:solidFill>
            </a:endParaRPr>
          </a:p>
        </p:txBody>
      </p:sp>
      <p:sp>
        <p:nvSpPr>
          <p:cNvPr id="6" name="Title 5"/>
          <p:cNvSpPr>
            <a:spLocks noGrp="1"/>
          </p:cNvSpPr>
          <p:nvPr>
            <p:ph type="title"/>
          </p:nvPr>
        </p:nvSpPr>
        <p:spPr/>
        <p:txBody>
          <a:bodyPr/>
          <a:lstStyle/>
          <a:p>
            <a:r>
              <a:rPr lang="en-US" dirty="0" smtClean="0"/>
              <a:t>	References</a:t>
            </a:r>
            <a:endParaRPr lang="en-US" dirty="0"/>
          </a:p>
        </p:txBody>
      </p:sp>
      <p:sp>
        <p:nvSpPr>
          <p:cNvPr id="7" name="Title 1"/>
          <p:cNvSpPr txBox="1">
            <a:spLocks/>
          </p:cNvSpPr>
          <p:nvPr/>
        </p:nvSpPr>
        <p:spPr>
          <a:xfrm>
            <a:off x="0" y="3172968"/>
            <a:ext cx="9144000" cy="114300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References</a:t>
            </a:r>
            <a:endParaRPr lang="en-US" sz="4000" baseline="30000" dirty="0" smtClean="0">
              <a:solidFill>
                <a:srgbClr val="0091B5"/>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54</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Defining Active Listening:  References</a:t>
            </a:r>
            <a:endParaRPr lang="en-US" dirty="0"/>
          </a:p>
        </p:txBody>
      </p:sp>
      <p:sp>
        <p:nvSpPr>
          <p:cNvPr id="5" name="Content Placeholder 2"/>
          <p:cNvSpPr txBox="1">
            <a:spLocks/>
          </p:cNvSpPr>
          <p:nvPr/>
        </p:nvSpPr>
        <p:spPr>
          <a:xfrm>
            <a:off x="156883" y="1434354"/>
            <a:ext cx="8686800" cy="4837112"/>
          </a:xfrm>
          <a:prstGeom prst="rect">
            <a:avLst/>
          </a:prstGeom>
        </p:spPr>
        <p:txBody>
          <a:bodyPr rIns="0">
            <a:noAutofit/>
          </a:bodyPr>
          <a:lstStyle/>
          <a:p>
            <a:pPr marL="225425" indent="-225425" defTabSz="820738" fontAlgn="base">
              <a:spcBef>
                <a:spcPct val="20000"/>
              </a:spcBef>
              <a:spcAft>
                <a:spcPct val="0"/>
              </a:spcAft>
              <a:buClr>
                <a:schemeClr val="hlink"/>
              </a:buClr>
              <a:defRPr/>
            </a:pPr>
            <a:r>
              <a:rPr lang="en-US" sz="1600" b="1" kern="0" dirty="0" smtClean="0"/>
              <a:t>Skill Brief:</a:t>
            </a:r>
          </a:p>
          <a:p>
            <a:pPr marL="688975" indent="-225425" defTabSz="820738" fontAlgn="base">
              <a:spcBef>
                <a:spcPts val="600"/>
              </a:spcBef>
              <a:spcAft>
                <a:spcPct val="0"/>
              </a:spcAft>
              <a:buClr>
                <a:schemeClr val="hlink"/>
              </a:buClr>
              <a:buFont typeface="Wingdings" pitchFamily="2" charset="2"/>
              <a:buChar char="§"/>
              <a:defRPr/>
            </a:pPr>
            <a:r>
              <a:rPr lang="en-US" sz="1600" u="sng" kern="0" dirty="0" smtClean="0">
                <a:solidFill>
                  <a:srgbClr val="0033CC"/>
                </a:solidFill>
                <a:hlinkClick r:id="rId2" action="ppaction://hlinkfile"/>
              </a:rPr>
              <a:t>Types of Listeners</a:t>
            </a:r>
            <a:r>
              <a:rPr lang="en-US" sz="1000" kern="0" dirty="0" smtClean="0"/>
              <a:t>. Skill Brief. Course: Listening Essentials: The Basics of Listening.  Search for: comm_28_a01_bs_enus. </a:t>
            </a:r>
            <a:r>
              <a:rPr lang="en-US" sz="1000" kern="0" dirty="0" err="1" smtClean="0"/>
              <a:t>Skillport</a:t>
            </a:r>
            <a:r>
              <a:rPr lang="en-US" sz="1000" kern="0" dirty="0" smtClean="0"/>
              <a:t>. Web. Accessed March 3, 2014. (https://boeing.skillport.com/) </a:t>
            </a:r>
            <a:endParaRPr lang="en-US" sz="1100" kern="0" dirty="0" smtClean="0"/>
          </a:p>
          <a:p>
            <a:pPr marL="688975" indent="-225425" defTabSz="820738" fontAlgn="base">
              <a:spcBef>
                <a:spcPts val="600"/>
              </a:spcBef>
              <a:spcAft>
                <a:spcPct val="0"/>
              </a:spcAft>
              <a:buClr>
                <a:schemeClr val="hlink"/>
              </a:buClr>
              <a:buFont typeface="Wingdings" pitchFamily="2" charset="2"/>
              <a:buChar char="§"/>
              <a:defRPr/>
            </a:pPr>
            <a:r>
              <a:rPr lang="en-US" sz="1600" u="sng" kern="0" dirty="0" smtClean="0">
                <a:solidFill>
                  <a:srgbClr val="0033CC"/>
                </a:solidFill>
                <a:hlinkClick r:id="rId3" action="ppaction://hlinkfile"/>
              </a:rPr>
              <a:t> Listening Effectively</a:t>
            </a:r>
            <a:r>
              <a:rPr lang="en-US" sz="1000" kern="0" dirty="0" smtClean="0"/>
              <a:t>. Skill Brief. Course: Interpersonal Communication: Listening Essentials. Search for: comm_21_a03_bs_enus. </a:t>
            </a:r>
            <a:r>
              <a:rPr lang="en-US" sz="1000" kern="0" dirty="0" err="1" smtClean="0"/>
              <a:t>Skillport</a:t>
            </a:r>
            <a:r>
              <a:rPr lang="en-US" sz="1000" kern="0" dirty="0" smtClean="0"/>
              <a:t>. Web. Accessed March 3, 2014. (https://boeing.skillport.com/) </a:t>
            </a:r>
            <a:endParaRPr lang="en-US" sz="1400" kern="0" dirty="0" smtClean="0"/>
          </a:p>
          <a:p>
            <a:pPr marL="688975" indent="-225425" defTabSz="820738" fontAlgn="base">
              <a:spcBef>
                <a:spcPct val="20000"/>
              </a:spcBef>
              <a:spcAft>
                <a:spcPct val="0"/>
              </a:spcAft>
              <a:buClr>
                <a:schemeClr val="hlink"/>
              </a:buClr>
              <a:buFont typeface="Wingdings" pitchFamily="2" charset="2"/>
              <a:buChar char="§"/>
              <a:defRPr/>
            </a:pPr>
            <a:endParaRPr lang="en-US" sz="1100" kern="0" dirty="0" smtClean="0"/>
          </a:p>
          <a:p>
            <a:pPr marL="225425" lvl="0" indent="-225425" defTabSz="820738" fontAlgn="base">
              <a:spcBef>
                <a:spcPct val="20000"/>
              </a:spcBef>
              <a:spcAft>
                <a:spcPct val="0"/>
              </a:spcAft>
              <a:buClr>
                <a:srgbClr val="0038A8"/>
              </a:buClr>
              <a:defRPr/>
            </a:pPr>
            <a:r>
              <a:rPr lang="en-US" sz="1600" b="1" kern="0" dirty="0" smtClean="0">
                <a:solidFill>
                  <a:srgbClr val="000000"/>
                </a:solidFill>
              </a:rPr>
              <a:t>Activity:</a:t>
            </a:r>
          </a:p>
          <a:p>
            <a:pPr marL="688975" lvl="0" indent="-225425" defTabSz="820738" fontAlgn="base">
              <a:spcBef>
                <a:spcPct val="20000"/>
              </a:spcBef>
              <a:spcAft>
                <a:spcPct val="0"/>
              </a:spcAft>
              <a:buClr>
                <a:srgbClr val="0038A8"/>
              </a:buClr>
              <a:buFont typeface="Wingdings" pitchFamily="2" charset="2"/>
              <a:buChar char="§"/>
              <a:defRPr/>
            </a:pPr>
            <a:r>
              <a:rPr lang="en-US" sz="1600" u="sng" kern="0" dirty="0" smtClean="0">
                <a:solidFill>
                  <a:srgbClr val="0033CC"/>
                </a:solidFill>
                <a:hlinkClick r:id="rId4" action="ppaction://hlinkfile"/>
              </a:rPr>
              <a:t>Assess Your Listening Skills</a:t>
            </a:r>
            <a:r>
              <a:rPr lang="en-US" sz="1400" kern="0" dirty="0" smtClean="0">
                <a:solidFill>
                  <a:srgbClr val="000000"/>
                </a:solidFill>
              </a:rPr>
              <a:t>. </a:t>
            </a:r>
            <a:r>
              <a:rPr lang="en-US" sz="1000" kern="0" dirty="0" smtClean="0">
                <a:solidFill>
                  <a:srgbClr val="000000"/>
                </a:solidFill>
              </a:rPr>
              <a:t>Activity. Course: Listening Essentials: Improving Your Listening Skills.  Search for: comm_28_a02_bs_enus. </a:t>
            </a:r>
            <a:r>
              <a:rPr lang="en-US" sz="1000" kern="0" dirty="0" err="1" smtClean="0">
                <a:solidFill>
                  <a:srgbClr val="000000"/>
                </a:solidFill>
              </a:rPr>
              <a:t>Skillport</a:t>
            </a:r>
            <a:r>
              <a:rPr lang="en-US" sz="1000" kern="0" dirty="0" smtClean="0">
                <a:solidFill>
                  <a:srgbClr val="000000"/>
                </a:solidFill>
              </a:rPr>
              <a:t>. Web. Accessed March 3, 2014.</a:t>
            </a:r>
            <a:r>
              <a:rPr lang="en-US" sz="800" kern="0" dirty="0" smtClean="0">
                <a:solidFill>
                  <a:srgbClr val="000000"/>
                </a:solidFill>
              </a:rPr>
              <a:t>  </a:t>
            </a:r>
            <a:r>
              <a:rPr lang="en-US" sz="1000" kern="0" dirty="0" smtClean="0">
                <a:solidFill>
                  <a:srgbClr val="000000"/>
                </a:solidFill>
              </a:rPr>
              <a:t>(https://boeing.skillport.com/) </a:t>
            </a:r>
          </a:p>
          <a:p>
            <a:pPr marL="225425" lvl="0" indent="-225425" defTabSz="820738" fontAlgn="base">
              <a:spcBef>
                <a:spcPct val="20000"/>
              </a:spcBef>
              <a:spcAft>
                <a:spcPct val="0"/>
              </a:spcAft>
              <a:buClr>
                <a:srgbClr val="0038A8"/>
              </a:buClr>
              <a:defRPr/>
            </a:pPr>
            <a:endParaRPr lang="en-US" sz="1600" b="1" kern="0" dirty="0" smtClean="0">
              <a:solidFill>
                <a:srgbClr val="000000"/>
              </a:solidFill>
            </a:endParaRPr>
          </a:p>
          <a:p>
            <a:pPr marL="688975" indent="-225425" defTabSz="820738" fontAlgn="base">
              <a:spcBef>
                <a:spcPct val="20000"/>
              </a:spcBef>
              <a:spcAft>
                <a:spcPct val="0"/>
              </a:spcAft>
              <a:buClr>
                <a:schemeClr val="hlink"/>
              </a:buClr>
              <a:defRPr/>
            </a:pPr>
            <a:endParaRPr lang="en-US" sz="1100"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55</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Active Listening Foundation:  References</a:t>
            </a:r>
            <a:endParaRPr lang="en-US" dirty="0"/>
          </a:p>
        </p:txBody>
      </p:sp>
      <p:sp>
        <p:nvSpPr>
          <p:cNvPr id="5" name="Content Placeholder 2"/>
          <p:cNvSpPr txBox="1">
            <a:spLocks/>
          </p:cNvSpPr>
          <p:nvPr/>
        </p:nvSpPr>
        <p:spPr>
          <a:xfrm>
            <a:off x="155448" y="1435608"/>
            <a:ext cx="8686800" cy="5486400"/>
          </a:xfrm>
          <a:prstGeom prst="rect">
            <a:avLst/>
          </a:prstGeom>
        </p:spPr>
        <p:txBody>
          <a:bodyPr>
            <a:noAutofit/>
          </a:bodyPr>
          <a:lstStyle/>
          <a:p>
            <a:pPr marL="225425" lvl="0" indent="-225425" defTabSz="820738" fontAlgn="base">
              <a:spcBef>
                <a:spcPct val="20000"/>
              </a:spcBef>
              <a:spcAft>
                <a:spcPct val="0"/>
              </a:spcAft>
              <a:buClr>
                <a:schemeClr val="hlink"/>
              </a:buClr>
              <a:defRPr/>
            </a:pPr>
            <a:r>
              <a:rPr lang="en-US" sz="1600" b="1" kern="0" dirty="0" smtClean="0">
                <a:latin typeface="Arial" pitchFamily="34" charset="0"/>
                <a:cs typeface="Arial" pitchFamily="34" charset="0"/>
              </a:rPr>
              <a:t>Skill Brief:</a:t>
            </a:r>
          </a:p>
          <a:p>
            <a:pPr marL="688975" lvl="0" indent="-225425" defTabSz="820738" fontAlgn="base">
              <a:spcBef>
                <a:spcPct val="20000"/>
              </a:spcBef>
              <a:spcAft>
                <a:spcPct val="0"/>
              </a:spcAft>
              <a:buClr>
                <a:schemeClr val="hlink"/>
              </a:buClr>
              <a:buFont typeface="Wingdings" pitchFamily="2" charset="2"/>
              <a:buChar char="§"/>
              <a:defRPr/>
            </a:pPr>
            <a:r>
              <a:rPr lang="en-US" sz="1600" kern="0" dirty="0" smtClean="0">
                <a:latin typeface="Arial" pitchFamily="34" charset="0"/>
                <a:cs typeface="Arial" pitchFamily="34" charset="0"/>
                <a:hlinkClick r:id="rId2" action="ppaction://hlinkfile"/>
              </a:rPr>
              <a:t>How to Listen Actively</a:t>
            </a:r>
            <a:r>
              <a:rPr lang="en-US" sz="1600" kern="0" dirty="0" smtClean="0">
                <a:latin typeface="Arial" pitchFamily="34" charset="0"/>
                <a:cs typeface="Arial" pitchFamily="34" charset="0"/>
              </a:rPr>
              <a:t>. </a:t>
            </a:r>
            <a:r>
              <a:rPr lang="en-US" sz="1000" dirty="0" err="1" smtClean="0">
                <a:latin typeface="Arial" pitchFamily="34" charset="0"/>
                <a:cs typeface="Arial" pitchFamily="34" charset="0"/>
              </a:rPr>
              <a:t>SkillBrief</a:t>
            </a:r>
            <a:r>
              <a:rPr lang="en-US" sz="1000" dirty="0" smtClean="0">
                <a:latin typeface="Arial" pitchFamily="34" charset="0"/>
                <a:cs typeface="Arial" pitchFamily="34" charset="0"/>
              </a:rPr>
              <a:t>. Course: Interpersonal Communication: Listening Essentials. Search for: comm_21_a03_bs_enus. Skillport. Web. Accessed March 3, 2014. </a:t>
            </a:r>
            <a:r>
              <a:rPr lang="en-US" sz="1000" kern="0" dirty="0" smtClean="0"/>
              <a:t>(https://boeing.skillport.com/) </a:t>
            </a:r>
            <a:endParaRPr lang="en-US" sz="1000" dirty="0" smtClean="0">
              <a:latin typeface="Arial" pitchFamily="34" charset="0"/>
              <a:cs typeface="Arial" pitchFamily="34" charset="0"/>
            </a:endParaRPr>
          </a:p>
          <a:p>
            <a:pPr marL="688975" lvl="0" indent="-225425" defTabSz="820738" fontAlgn="base">
              <a:spcBef>
                <a:spcPct val="20000"/>
              </a:spcBef>
              <a:spcAft>
                <a:spcPct val="0"/>
              </a:spcAft>
              <a:buClr>
                <a:schemeClr val="hlink"/>
              </a:buClr>
              <a:defRPr/>
            </a:pPr>
            <a:endParaRPr lang="en-US" sz="1000" dirty="0" smtClean="0">
              <a:latin typeface="Arial" pitchFamily="34" charset="0"/>
              <a:cs typeface="Arial" pitchFamily="34" charset="0"/>
            </a:endParaRPr>
          </a:p>
          <a:p>
            <a:pPr marL="225425" lvl="0" indent="-225425" defTabSz="820738" fontAlgn="base">
              <a:spcBef>
                <a:spcPct val="20000"/>
              </a:spcBef>
              <a:spcAft>
                <a:spcPct val="0"/>
              </a:spcAft>
              <a:buClr>
                <a:srgbClr val="0038A8"/>
              </a:buClr>
              <a:defRPr/>
            </a:pPr>
            <a:r>
              <a:rPr lang="en-US" sz="1600" b="1" kern="0" dirty="0" smtClean="0">
                <a:solidFill>
                  <a:srgbClr val="000000"/>
                </a:solidFill>
              </a:rPr>
              <a:t>Video:</a:t>
            </a:r>
          </a:p>
          <a:p>
            <a:pPr marL="682625" lvl="1" indent="-225425" defTabSz="820738" fontAlgn="base">
              <a:spcBef>
                <a:spcPct val="20000"/>
              </a:spcBef>
              <a:spcAft>
                <a:spcPct val="0"/>
              </a:spcAft>
              <a:buClr>
                <a:srgbClr val="0038A8"/>
              </a:buClr>
              <a:buFont typeface="Wingdings" pitchFamily="2" charset="2"/>
              <a:buChar char="§"/>
              <a:defRPr/>
            </a:pPr>
            <a:r>
              <a:rPr lang="en-US" sz="1600" u="sng" kern="0" dirty="0" smtClean="0">
                <a:solidFill>
                  <a:srgbClr val="0033CC"/>
                </a:solidFill>
                <a:cs typeface="Arial" pitchFamily="34" charset="0"/>
                <a:hlinkClick r:id="rId3" action="ppaction://hlinkfile"/>
              </a:rPr>
              <a:t>Communication is a Two Way Process</a:t>
            </a:r>
            <a:r>
              <a:rPr lang="en-US" sz="1600" kern="0" dirty="0" smtClean="0">
                <a:cs typeface="Arial" pitchFamily="34" charset="0"/>
              </a:rPr>
              <a:t>. </a:t>
            </a:r>
            <a:r>
              <a:rPr lang="en-US" sz="1000" kern="0" dirty="0" smtClean="0"/>
              <a:t>Michael Shanahan. (2010). Communication is a Two Way Process. Online video clip. </a:t>
            </a:r>
            <a:r>
              <a:rPr lang="en-US" sz="1000" kern="0" dirty="0" err="1" smtClean="0"/>
              <a:t>Skillport</a:t>
            </a:r>
            <a:r>
              <a:rPr lang="en-US" sz="1000" kern="0" dirty="0" smtClean="0"/>
              <a:t>. Web. Accessed July 1, 2014.  (</a:t>
            </a:r>
            <a:r>
              <a:rPr lang="en-US" sz="1000" kern="0" dirty="0" err="1" smtClean="0"/>
              <a:t>Skillport</a:t>
            </a:r>
            <a:r>
              <a:rPr lang="en-US" sz="1000" kern="0" dirty="0" smtClean="0"/>
              <a:t> login </a:t>
            </a:r>
            <a:r>
              <a:rPr lang="en-US" sz="1000" kern="0" dirty="0" smtClean="0">
                <a:hlinkClick r:id="rId4"/>
              </a:rPr>
              <a:t>https://boeing.skillport.com/</a:t>
            </a:r>
            <a:r>
              <a:rPr lang="en-US" sz="1000" kern="0" dirty="0" smtClean="0"/>
              <a:t>; Search for:  Shanahan, Michael or 35611; Category: Videos)  </a:t>
            </a:r>
            <a:endParaRPr lang="en-US" sz="1600" kern="0" dirty="0" smtClean="0">
              <a:cs typeface="Arial" pitchFamily="34" charset="0"/>
              <a:hlinkClick r:id="rId5" action="ppaction://hlinkfile"/>
            </a:endParaRPr>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56</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Active Listening Challenges:  References</a:t>
            </a:r>
            <a:endParaRPr lang="en-US" dirty="0"/>
          </a:p>
        </p:txBody>
      </p:sp>
      <p:sp>
        <p:nvSpPr>
          <p:cNvPr id="5" name="Content Placeholder 2"/>
          <p:cNvSpPr txBox="1">
            <a:spLocks/>
          </p:cNvSpPr>
          <p:nvPr/>
        </p:nvSpPr>
        <p:spPr>
          <a:xfrm>
            <a:off x="155448" y="1435608"/>
            <a:ext cx="8734985" cy="4837112"/>
          </a:xfrm>
          <a:prstGeom prst="rect">
            <a:avLst/>
          </a:prstGeom>
        </p:spPr>
        <p:txBody>
          <a:bodyPr>
            <a:no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600" b="1" kern="0" dirty="0" smtClean="0"/>
              <a:t>Job Aid:</a:t>
            </a:r>
          </a:p>
          <a:p>
            <a:pPr marL="688975" lvl="0" indent="-225425" defTabSz="820738" fontAlgn="base">
              <a:spcBef>
                <a:spcPct val="20000"/>
              </a:spcBef>
              <a:spcAft>
                <a:spcPct val="0"/>
              </a:spcAft>
              <a:buClr>
                <a:schemeClr val="hlink"/>
              </a:buClr>
              <a:buFont typeface="Wingdings" pitchFamily="2" charset="2"/>
              <a:buChar char="§"/>
              <a:defRPr/>
            </a:pPr>
            <a:r>
              <a:rPr lang="en-US" sz="1600" kern="0" dirty="0" smtClean="0">
                <a:hlinkClick r:id="rId2" action="ppaction://hlinkfile"/>
              </a:rPr>
              <a:t>Minimizing Distractions</a:t>
            </a:r>
            <a:r>
              <a:rPr lang="en-US" sz="1600" kern="0" dirty="0" smtClean="0"/>
              <a:t>. </a:t>
            </a:r>
            <a:r>
              <a:rPr lang="en-US" sz="1000" kern="0" dirty="0" smtClean="0"/>
              <a:t>Job Aid. Course: Listening Essentials: Improving Your Listening Skills. Search for: comm_28_a02_bs_enus. </a:t>
            </a:r>
            <a:r>
              <a:rPr lang="en-US" sz="1000" dirty="0" smtClean="0">
                <a:latin typeface="Arial" pitchFamily="34" charset="0"/>
                <a:cs typeface="Arial" pitchFamily="34" charset="0"/>
              </a:rPr>
              <a:t>Skillport. Web. Accessed March 3, 2014. </a:t>
            </a:r>
            <a:r>
              <a:rPr lang="en-US" sz="1000" kern="0" dirty="0" smtClean="0"/>
              <a:t>(https://boeing.skillport.com/) </a:t>
            </a:r>
            <a:endParaRPr lang="en-US" sz="1000" dirty="0" smtClean="0">
              <a:latin typeface="Arial" pitchFamily="34" charset="0"/>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3" action="ppaction://hlinkfile"/>
              </a:rPr>
              <a:t>Overcoming Barriers</a:t>
            </a:r>
            <a:r>
              <a:rPr lang="en-US" sz="1600" kern="0" dirty="0" smtClean="0"/>
              <a:t>. </a:t>
            </a:r>
            <a:r>
              <a:rPr lang="en-US" sz="1000" kern="0" dirty="0" smtClean="0"/>
              <a:t>Job Aid. Course: Interpersonal Communication:  Listening Essentials. Search for: comm_21_a03_bs_enus. </a:t>
            </a:r>
            <a:r>
              <a:rPr lang="en-US" sz="1000" dirty="0" err="1" smtClean="0">
                <a:latin typeface="Arial" pitchFamily="34" charset="0"/>
                <a:cs typeface="Arial" pitchFamily="34" charset="0"/>
              </a:rPr>
              <a:t>Skillport</a:t>
            </a:r>
            <a:r>
              <a:rPr lang="en-US" sz="1000" dirty="0" smtClean="0">
                <a:latin typeface="Arial" pitchFamily="34" charset="0"/>
                <a:cs typeface="Arial" pitchFamily="34" charset="0"/>
              </a:rPr>
              <a:t>. Web. Accessed March 3, 2014. </a:t>
            </a:r>
            <a:r>
              <a:rPr lang="en-US" sz="1000" kern="0" dirty="0" smtClean="0"/>
              <a:t>(https://boeing.skillport.com/) </a:t>
            </a:r>
            <a:endParaRPr lang="en-US" sz="800" kern="0" dirty="0" smtClean="0"/>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4" action="ppaction://hlinkfile"/>
              </a:rPr>
              <a:t>Overcoming Roadblocks to Effective Listening</a:t>
            </a:r>
            <a:r>
              <a:rPr lang="en-US" sz="1400" kern="0" dirty="0" smtClean="0"/>
              <a:t>. </a:t>
            </a:r>
            <a:r>
              <a:rPr lang="en-US" sz="1000" kern="0" dirty="0" smtClean="0"/>
              <a:t>Job Aid. Course: Listening Essentials: Improving Your Listening Skills. Search for: comm_28_a02_bs_enus. </a:t>
            </a:r>
            <a:r>
              <a:rPr lang="en-US" sz="1000" dirty="0" err="1" smtClean="0">
                <a:latin typeface="Arial" pitchFamily="34" charset="0"/>
                <a:cs typeface="Arial" pitchFamily="34" charset="0"/>
              </a:rPr>
              <a:t>Skillport</a:t>
            </a:r>
            <a:r>
              <a:rPr lang="en-US" sz="1000" dirty="0" smtClean="0">
                <a:latin typeface="Arial" pitchFamily="34" charset="0"/>
                <a:cs typeface="Arial" pitchFamily="34" charset="0"/>
              </a:rPr>
              <a:t>. Web. Accessed March 3, 2014. </a:t>
            </a:r>
            <a:r>
              <a:rPr lang="en-US" sz="1000" kern="0" dirty="0" smtClean="0"/>
              <a:t>(https://boeing.skillport.com/) </a:t>
            </a: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600" b="1" kern="0" dirty="0" smtClean="0"/>
              <a:t>Skill Brief:</a:t>
            </a: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5" action="ppaction://hlinkfile"/>
              </a:rPr>
              <a:t>Distractions as Roadblocks to Listening</a:t>
            </a:r>
            <a:r>
              <a:rPr lang="en-US" sz="1600" kern="0" dirty="0" smtClean="0"/>
              <a:t>. </a:t>
            </a:r>
            <a:r>
              <a:rPr lang="en-US" sz="1000" kern="0" dirty="0" err="1" smtClean="0">
                <a:solidFill>
                  <a:srgbClr val="000000"/>
                </a:solidFill>
              </a:rPr>
              <a:t>Skillbrief</a:t>
            </a:r>
            <a:r>
              <a:rPr lang="en-US" sz="1000" kern="0" dirty="0" smtClean="0">
                <a:solidFill>
                  <a:srgbClr val="000000"/>
                </a:solidFill>
              </a:rPr>
              <a:t>. Course: Listening Essentials: Improving Your Listening Skills. Search for: comm_28_a02_bs_enus. </a:t>
            </a:r>
            <a:r>
              <a:rPr lang="en-US" sz="1000" dirty="0" smtClean="0">
                <a:solidFill>
                  <a:srgbClr val="000000"/>
                </a:solidFill>
                <a:cs typeface="Arial" pitchFamily="34" charset="0"/>
              </a:rPr>
              <a:t>Skillport. Web. Accessed March 3, 2014. </a:t>
            </a:r>
            <a:r>
              <a:rPr lang="en-US" sz="1000" kern="0" dirty="0" smtClean="0"/>
              <a:t>(https://boeing.skillport.com/) </a:t>
            </a:r>
            <a:endParaRPr lang="en-US" sz="900" kern="0" dirty="0" smtClean="0"/>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6" action="ppaction://hlinkfile"/>
              </a:rPr>
              <a:t>Emotions as Barriers to Listening</a:t>
            </a:r>
            <a:r>
              <a:rPr lang="en-US" sz="1600" kern="0" dirty="0" smtClean="0"/>
              <a:t>. </a:t>
            </a:r>
            <a:r>
              <a:rPr lang="en-US" sz="1000" kern="0" dirty="0" err="1" smtClean="0">
                <a:solidFill>
                  <a:srgbClr val="000000"/>
                </a:solidFill>
              </a:rPr>
              <a:t>Skillbrief</a:t>
            </a:r>
            <a:r>
              <a:rPr lang="en-US" sz="1000" kern="0" dirty="0" smtClean="0">
                <a:solidFill>
                  <a:srgbClr val="000000"/>
                </a:solidFill>
              </a:rPr>
              <a:t>. Course: Listening Essentials: Improving Your Listening Skills. Search for: comm_28_a02_bs_enus. </a:t>
            </a:r>
            <a:r>
              <a:rPr lang="en-US" sz="1000" dirty="0" err="1" smtClean="0">
                <a:solidFill>
                  <a:srgbClr val="000000"/>
                </a:solidFill>
                <a:cs typeface="Arial" pitchFamily="34" charset="0"/>
              </a:rPr>
              <a:t>Skillport</a:t>
            </a:r>
            <a:r>
              <a:rPr lang="en-US" sz="1000" dirty="0" smtClean="0">
                <a:solidFill>
                  <a:srgbClr val="000000"/>
                </a:solidFill>
                <a:cs typeface="Arial" pitchFamily="34" charset="0"/>
              </a:rPr>
              <a:t>. Web. Accessed March 3, 2014. </a:t>
            </a:r>
            <a:r>
              <a:rPr lang="en-US" sz="1000" kern="0" dirty="0" smtClean="0"/>
              <a:t>(https://boeing.skillport.com/) </a:t>
            </a:r>
            <a:endParaRPr lang="en-US" sz="1000" dirty="0" smtClean="0">
              <a:solidFill>
                <a:srgbClr val="000000"/>
              </a:solidFill>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7" action="ppaction://hlinkfile"/>
              </a:rPr>
              <a:t>Speech as an Obstacle to Listening</a:t>
            </a:r>
            <a:r>
              <a:rPr lang="en-US" sz="1400" kern="0" dirty="0" smtClean="0"/>
              <a:t>. </a:t>
            </a:r>
            <a:r>
              <a:rPr lang="en-US" sz="1000" kern="0" dirty="0" err="1" smtClean="0">
                <a:solidFill>
                  <a:srgbClr val="000000"/>
                </a:solidFill>
              </a:rPr>
              <a:t>Skillbrief</a:t>
            </a:r>
            <a:r>
              <a:rPr lang="en-US" sz="1000" kern="0" dirty="0" smtClean="0">
                <a:solidFill>
                  <a:srgbClr val="000000"/>
                </a:solidFill>
              </a:rPr>
              <a:t>.  Course: Listening Essentials: Improving Your Listening Skills. Search for: comm_28_a02_bs_enus. </a:t>
            </a:r>
            <a:r>
              <a:rPr lang="en-US" sz="1000" dirty="0" err="1" smtClean="0">
                <a:solidFill>
                  <a:srgbClr val="000000"/>
                </a:solidFill>
                <a:cs typeface="Arial" pitchFamily="34" charset="0"/>
              </a:rPr>
              <a:t>Skillport</a:t>
            </a:r>
            <a:r>
              <a:rPr lang="en-US" sz="1000" dirty="0" smtClean="0">
                <a:solidFill>
                  <a:srgbClr val="000000"/>
                </a:solidFill>
                <a:cs typeface="Arial" pitchFamily="34" charset="0"/>
              </a:rPr>
              <a:t>. Web. Accessed March 3, 2014. </a:t>
            </a:r>
            <a:r>
              <a:rPr lang="en-US" sz="1000" kern="0" dirty="0" smtClean="0"/>
              <a:t>(https://boeing.skillport.com/) </a:t>
            </a:r>
            <a:endParaRPr lang="en-US" sz="1000" dirty="0" smtClean="0">
              <a:solidFill>
                <a:srgbClr val="000000"/>
              </a:solidFill>
              <a:cs typeface="Arial" pitchFamily="34" charset="0"/>
            </a:endParaRPr>
          </a:p>
          <a:p>
            <a:pPr marL="225425" indent="-225425" defTabSz="820738" fontAlgn="base">
              <a:spcBef>
                <a:spcPct val="20000"/>
              </a:spcBef>
              <a:spcAft>
                <a:spcPct val="0"/>
              </a:spcAft>
              <a:buClr>
                <a:schemeClr val="hlink"/>
              </a:buClr>
              <a:defRPr/>
            </a:pPr>
            <a:r>
              <a:rPr lang="en-US" sz="1600" b="1" kern="0" dirty="0" smtClean="0"/>
              <a:t>Activity:</a:t>
            </a:r>
          </a:p>
          <a:p>
            <a:pPr marL="682625" indent="-225425" defTabSz="820738" fontAlgn="base">
              <a:spcBef>
                <a:spcPct val="20000"/>
              </a:spcBef>
              <a:spcAft>
                <a:spcPct val="0"/>
              </a:spcAft>
              <a:buClr>
                <a:schemeClr val="hlink"/>
              </a:buClr>
              <a:buFont typeface="Wingdings" pitchFamily="2" charset="2"/>
              <a:buChar char="§"/>
              <a:defRPr/>
            </a:pPr>
            <a:r>
              <a:rPr lang="en-US" sz="1600" kern="0" dirty="0" smtClean="0">
                <a:hlinkClick r:id="rId8" action="ppaction://hlinkfile"/>
              </a:rPr>
              <a:t>Barriers to Effective Listening</a:t>
            </a:r>
            <a:r>
              <a:rPr lang="en-US" sz="1400" kern="0" dirty="0" smtClean="0"/>
              <a:t>. </a:t>
            </a:r>
            <a:r>
              <a:rPr lang="en-US" sz="1000" kern="0" dirty="0" smtClean="0">
                <a:solidFill>
                  <a:srgbClr val="000000"/>
                </a:solidFill>
              </a:rPr>
              <a:t>Activity.  Course: Interpersonal Communication: Listening Essentials. Search for: comm_21_a03_bs_enus. </a:t>
            </a:r>
            <a:r>
              <a:rPr lang="en-US" sz="1000" dirty="0" err="1" smtClean="0">
                <a:solidFill>
                  <a:srgbClr val="000000"/>
                </a:solidFill>
                <a:cs typeface="Arial" pitchFamily="34" charset="0"/>
              </a:rPr>
              <a:t>Skillport</a:t>
            </a:r>
            <a:r>
              <a:rPr lang="en-US" sz="1000" dirty="0" smtClean="0">
                <a:solidFill>
                  <a:srgbClr val="000000"/>
                </a:solidFill>
                <a:cs typeface="Arial" pitchFamily="34" charset="0"/>
              </a:rPr>
              <a:t>. Web. Accessed March 3, 2014. </a:t>
            </a:r>
            <a:r>
              <a:rPr lang="en-US" sz="1000" kern="0" dirty="0" smtClean="0"/>
              <a:t>(https://boeing.skillport.com/) </a:t>
            </a:r>
            <a:endParaRPr lang="en-US" sz="1600" b="1" kern="0" dirty="0" smtClean="0"/>
          </a:p>
          <a:p>
            <a:pPr marL="225425" lvl="0" indent="-225425" defTabSz="820738" fontAlgn="base">
              <a:spcBef>
                <a:spcPct val="20000"/>
              </a:spcBef>
              <a:spcAft>
                <a:spcPct val="0"/>
              </a:spcAft>
              <a:buClr>
                <a:srgbClr val="0038A8"/>
              </a:buClr>
              <a:defRPr/>
            </a:pPr>
            <a:r>
              <a:rPr lang="en-US" sz="1600" b="1" kern="0" dirty="0" smtClean="0">
                <a:solidFill>
                  <a:srgbClr val="000000"/>
                </a:solidFill>
              </a:rPr>
              <a:t>Video:</a:t>
            </a:r>
          </a:p>
          <a:p>
            <a:pPr marL="682625" lvl="1" indent="-225425" defTabSz="820738" fontAlgn="base">
              <a:spcBef>
                <a:spcPct val="20000"/>
              </a:spcBef>
              <a:spcAft>
                <a:spcPct val="0"/>
              </a:spcAft>
              <a:buClr>
                <a:srgbClr val="0038A8"/>
              </a:buClr>
              <a:buFont typeface="Wingdings" pitchFamily="2" charset="2"/>
              <a:buChar char="§"/>
              <a:defRPr/>
            </a:pPr>
            <a:r>
              <a:rPr lang="en-US" sz="1600" u="sng" kern="0" dirty="0" smtClean="0">
                <a:solidFill>
                  <a:srgbClr val="0033CC"/>
                </a:solidFill>
                <a:cs typeface="Arial" pitchFamily="34" charset="0"/>
                <a:hlinkClick r:id="rId9" action="ppaction://hlinkfile"/>
              </a:rPr>
              <a:t>Listening at Three Levels</a:t>
            </a:r>
            <a:r>
              <a:rPr lang="en-US" sz="1600" kern="0" dirty="0" smtClean="0">
                <a:cs typeface="Arial" pitchFamily="34" charset="0"/>
              </a:rPr>
              <a:t>. </a:t>
            </a:r>
            <a:r>
              <a:rPr lang="en-US" sz="1000" kern="0" dirty="0" smtClean="0"/>
              <a:t>Matt Church. (2012). Listening at Three Levels. Online video clip. </a:t>
            </a:r>
            <a:r>
              <a:rPr lang="en-US" sz="1000" kern="0" dirty="0" err="1" smtClean="0"/>
              <a:t>Skillport</a:t>
            </a:r>
            <a:r>
              <a:rPr lang="en-US" sz="1000" kern="0" dirty="0" smtClean="0"/>
              <a:t>. Web. Accessed July 2, 2014. .  (</a:t>
            </a:r>
            <a:r>
              <a:rPr lang="en-US" sz="1000" kern="0" dirty="0" err="1" smtClean="0"/>
              <a:t>Skillport</a:t>
            </a:r>
            <a:r>
              <a:rPr lang="en-US" sz="1000" kern="0" dirty="0" smtClean="0"/>
              <a:t> login </a:t>
            </a:r>
            <a:r>
              <a:rPr lang="en-US" sz="1000" kern="0" dirty="0" smtClean="0">
                <a:hlinkClick r:id="rId10"/>
              </a:rPr>
              <a:t>https://boeing.skillport.com/</a:t>
            </a:r>
            <a:r>
              <a:rPr lang="en-US" sz="1000" kern="0" dirty="0" smtClean="0"/>
              <a:t>; Search for:  Church, Matt or 50350; Category: Videos)</a:t>
            </a:r>
            <a:endParaRPr lang="en-US" sz="1600" kern="0" dirty="0" smtClean="0">
              <a:cs typeface="Arial" pitchFamily="34" charset="0"/>
            </a:endParaRPr>
          </a:p>
          <a:p>
            <a:pPr marL="688975" lvl="0" indent="-225425" defTabSz="820738" fontAlgn="base">
              <a:spcBef>
                <a:spcPct val="20000"/>
              </a:spcBef>
              <a:spcAft>
                <a:spcPct val="0"/>
              </a:spcAft>
              <a:buClr>
                <a:schemeClr val="hlink"/>
              </a:buClr>
              <a:buFont typeface="Wingdings" pitchFamily="2" charset="2"/>
              <a:buChar char="§"/>
              <a:defRPr/>
            </a:pPr>
            <a:endParaRPr lang="en-US" sz="1600"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57</a:t>
            </a:fld>
            <a:endParaRPr lang="en-US" kern="0" dirty="0">
              <a:solidFill>
                <a:sysClr val="windowText" lastClr="000000"/>
              </a:solidFill>
            </a:endParaRPr>
          </a:p>
        </p:txBody>
      </p:sp>
      <p:sp>
        <p:nvSpPr>
          <p:cNvPr id="3" name="Title 2"/>
          <p:cNvSpPr>
            <a:spLocks noGrp="1"/>
          </p:cNvSpPr>
          <p:nvPr>
            <p:ph type="title"/>
          </p:nvPr>
        </p:nvSpPr>
        <p:spPr/>
        <p:txBody>
          <a:bodyPr/>
          <a:lstStyle/>
          <a:p>
            <a:r>
              <a:rPr lang="en-US" dirty="0" smtClean="0"/>
              <a:t>	Active Listening Techniques:  References</a:t>
            </a:r>
            <a:endParaRPr lang="en-US" dirty="0"/>
          </a:p>
        </p:txBody>
      </p:sp>
      <p:sp>
        <p:nvSpPr>
          <p:cNvPr id="5" name="Content Placeholder 2"/>
          <p:cNvSpPr txBox="1">
            <a:spLocks/>
          </p:cNvSpPr>
          <p:nvPr/>
        </p:nvSpPr>
        <p:spPr>
          <a:xfrm>
            <a:off x="155448" y="1435608"/>
            <a:ext cx="8610600" cy="4837112"/>
          </a:xfrm>
          <a:prstGeom prst="rect">
            <a:avLst/>
          </a:prstGeom>
        </p:spPr>
        <p:txBody>
          <a:bodyPr rIns="0">
            <a:no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600" b="1" kern="0" dirty="0" smtClean="0"/>
              <a:t>Job Aid: </a:t>
            </a: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2" action="ppaction://hlinkfile"/>
              </a:rPr>
              <a:t>A Guide to Active Listening</a:t>
            </a:r>
            <a:r>
              <a:rPr lang="en-US" sz="1600" kern="0" dirty="0" smtClean="0"/>
              <a:t>.</a:t>
            </a:r>
            <a:r>
              <a:rPr lang="en-US" sz="1000" kern="0" dirty="0" smtClean="0"/>
              <a:t> Job Aid. Course: Interpersonal Communication: Listening Essentials. Search for: comm_21_a03_bs_enus. Skillport. Web. Accessed March 3, 2014.  (https://boeing.skillport.com/) </a:t>
            </a: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2" action="ppaction://hlinkfile"/>
              </a:rPr>
              <a:t>Paraphrasing Example</a:t>
            </a:r>
            <a:r>
              <a:rPr lang="en-US" sz="1600" kern="0" dirty="0" smtClean="0"/>
              <a:t>.</a:t>
            </a:r>
            <a:r>
              <a:rPr lang="en-US" sz="1000" kern="0" dirty="0" smtClean="0">
                <a:solidFill>
                  <a:srgbClr val="000000"/>
                </a:solidFill>
              </a:rPr>
              <a:t> Job Aid. Course: Listening Essentials: The Basics of Listening. Search for: comm_28_a01_bs_enus. Skillport. Web. Accessed March 3, 2014.  </a:t>
            </a:r>
            <a:r>
              <a:rPr lang="en-US" sz="1000" kern="0" dirty="0" smtClean="0"/>
              <a:t>(https://boeing.skillport.com/) </a:t>
            </a:r>
            <a:endParaRPr lang="en-US" sz="1600" kern="0" dirty="0" smtClean="0"/>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2" action="ppaction://hlinkfile"/>
              </a:rPr>
              <a:t>Techniques for Effective Listening</a:t>
            </a:r>
            <a:r>
              <a:rPr lang="en-US" sz="1600" kern="0" dirty="0" smtClean="0"/>
              <a:t>.</a:t>
            </a:r>
            <a:r>
              <a:rPr lang="en-US" sz="1000" kern="0" dirty="0" smtClean="0">
                <a:solidFill>
                  <a:srgbClr val="000000"/>
                </a:solidFill>
              </a:rPr>
              <a:t> Job Aid. Course: Listening Essentials: The Basics of Listening. Search for: comm_28_a01_bs_enus. </a:t>
            </a:r>
            <a:r>
              <a:rPr lang="en-US" sz="1000" dirty="0" smtClean="0">
                <a:solidFill>
                  <a:srgbClr val="000000"/>
                </a:solidFill>
                <a:latin typeface="Arial" pitchFamily="34" charset="0"/>
                <a:cs typeface="Arial" pitchFamily="34" charset="0"/>
              </a:rPr>
              <a:t>Skillport. Web. Accessed March 3, 2014.  </a:t>
            </a:r>
            <a:r>
              <a:rPr lang="en-US" sz="1000" kern="0" dirty="0" smtClean="0"/>
              <a:t>(https://boeing.skillport.com/) </a:t>
            </a:r>
            <a:endParaRPr lang="en-US" b="1"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600" b="1" kern="0" dirty="0" smtClean="0"/>
              <a:t>Skill Brief:</a:t>
            </a: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2" action="ppaction://hlinkfile"/>
              </a:rPr>
              <a:t>Active Listening Techniques</a:t>
            </a:r>
            <a:r>
              <a:rPr lang="en-US" sz="1600" dirty="0" smtClean="0"/>
              <a:t>. </a:t>
            </a:r>
            <a:r>
              <a:rPr lang="en-US" sz="1000" kern="0" dirty="0" err="1" smtClean="0">
                <a:solidFill>
                  <a:srgbClr val="000000"/>
                </a:solidFill>
              </a:rPr>
              <a:t>SkillBrief</a:t>
            </a:r>
            <a:r>
              <a:rPr lang="en-US" sz="1000" kern="0" dirty="0" smtClean="0">
                <a:solidFill>
                  <a:srgbClr val="000000"/>
                </a:solidFill>
              </a:rPr>
              <a:t>. Course: Listening Essentials: The Basics of Listening. Search for: comm_28_a01_bs_enus. Skillport. Web. Accessed March 3, 2014.  </a:t>
            </a:r>
            <a:r>
              <a:rPr lang="en-US" sz="1000" kern="0" dirty="0" smtClean="0"/>
              <a:t>(https://boeing.skillport.com/) </a:t>
            </a:r>
            <a:endParaRPr lang="en-US" sz="1000" kern="0" dirty="0" smtClean="0">
              <a:solidFill>
                <a:srgbClr val="000000"/>
              </a:solidFill>
            </a:endParaRPr>
          </a:p>
          <a:p>
            <a:pPr marL="688975" indent="-225425" defTabSz="820738" fontAlgn="base">
              <a:spcBef>
                <a:spcPct val="20000"/>
              </a:spcBef>
              <a:spcAft>
                <a:spcPct val="0"/>
              </a:spcAft>
              <a:buClr>
                <a:schemeClr val="hlink"/>
              </a:buClr>
              <a:buFont typeface="Wingdings" pitchFamily="2" charset="2"/>
              <a:buChar char="§"/>
              <a:defRPr/>
            </a:pPr>
            <a:r>
              <a:rPr lang="en-US" sz="1600" kern="0" dirty="0" smtClean="0">
                <a:hlinkClick r:id="rId2" action="ppaction://hlinkfile"/>
              </a:rPr>
              <a:t>Feedback in Actively Listening</a:t>
            </a:r>
            <a:r>
              <a:rPr lang="en-US" sz="1600" dirty="0" smtClean="0"/>
              <a:t>. </a:t>
            </a:r>
            <a:r>
              <a:rPr lang="en-US" sz="1000" kern="0" dirty="0" err="1" smtClean="0">
                <a:solidFill>
                  <a:srgbClr val="000000"/>
                </a:solidFill>
              </a:rPr>
              <a:t>SkillBrief</a:t>
            </a:r>
            <a:r>
              <a:rPr lang="en-US" sz="1000" kern="0" dirty="0" smtClean="0">
                <a:solidFill>
                  <a:srgbClr val="000000"/>
                </a:solidFill>
              </a:rPr>
              <a:t>. Course: Interpersonal Communication: Listening Essentials. Search for: comm_21_a03_bs_enus. </a:t>
            </a:r>
            <a:r>
              <a:rPr lang="en-US" sz="1000" kern="0" dirty="0" err="1" smtClean="0">
                <a:solidFill>
                  <a:srgbClr val="000000"/>
                </a:solidFill>
              </a:rPr>
              <a:t>Skillport</a:t>
            </a:r>
            <a:r>
              <a:rPr lang="en-US" sz="1000" kern="0" dirty="0" smtClean="0">
                <a:solidFill>
                  <a:srgbClr val="000000"/>
                </a:solidFill>
              </a:rPr>
              <a:t>. Web. Accessed March 3, 2014.  </a:t>
            </a:r>
            <a:r>
              <a:rPr lang="en-US" sz="1000" kern="0" dirty="0" smtClean="0"/>
              <a:t>(https://boeing.skillport.com/) </a:t>
            </a:r>
            <a:endParaRPr lang="en-US" sz="1600" b="1" kern="0" dirty="0" smtClean="0">
              <a:solidFill>
                <a:srgbClr val="000000"/>
              </a:solidFill>
              <a:latin typeface="Arial" pitchFamily="34" charset="0"/>
              <a:cs typeface="Arial" pitchFamily="34" charset="0"/>
            </a:endParaRPr>
          </a:p>
          <a:p>
            <a:pPr marL="225425" lvl="0" indent="-225425" defTabSz="820738" fontAlgn="base">
              <a:spcBef>
                <a:spcPct val="20000"/>
              </a:spcBef>
              <a:spcAft>
                <a:spcPct val="0"/>
              </a:spcAft>
              <a:buClr>
                <a:srgbClr val="0038A8"/>
              </a:buClr>
              <a:defRPr/>
            </a:pPr>
            <a:r>
              <a:rPr lang="en-US" sz="1600" b="1" kern="0" dirty="0" smtClean="0">
                <a:solidFill>
                  <a:srgbClr val="000000"/>
                </a:solidFill>
                <a:latin typeface="Arial" pitchFamily="34" charset="0"/>
                <a:cs typeface="Arial" pitchFamily="34" charset="0"/>
              </a:rPr>
              <a:t>Worksheet</a:t>
            </a:r>
          </a:p>
          <a:p>
            <a:pPr marL="688975" lvl="0" indent="-225425" defTabSz="820738" fontAlgn="base">
              <a:spcBef>
                <a:spcPct val="20000"/>
              </a:spcBef>
              <a:spcAft>
                <a:spcPct val="0"/>
              </a:spcAft>
              <a:buClr>
                <a:srgbClr val="0038A8"/>
              </a:buClr>
              <a:buFont typeface="Wingdings" pitchFamily="2" charset="2"/>
              <a:buChar char="§"/>
              <a:defRPr/>
            </a:pPr>
            <a:r>
              <a:rPr lang="en-US" sz="1600" dirty="0" smtClean="0">
                <a:solidFill>
                  <a:srgbClr val="000000"/>
                </a:solidFill>
                <a:hlinkClick r:id="rId3"/>
              </a:rPr>
              <a:t>Action Plan – Active Listening</a:t>
            </a:r>
            <a:r>
              <a:rPr lang="en-US" sz="1000" kern="0" dirty="0" smtClean="0">
                <a:solidFill>
                  <a:srgbClr val="000000"/>
                </a:solidFill>
                <a:hlinkClick r:id="rId3"/>
              </a:rPr>
              <a:t> </a:t>
            </a:r>
            <a:endParaRPr lang="en-US" sz="1600" b="1" kern="0" dirty="0" smtClean="0">
              <a:solidFill>
                <a:srgbClr val="000000"/>
              </a:solidFill>
              <a:latin typeface="Arial" pitchFamily="34" charset="0"/>
              <a:cs typeface="Arial" pitchFamily="34" charset="0"/>
            </a:endParaRPr>
          </a:p>
          <a:p>
            <a:pPr marL="225425" lvl="0" indent="-225425" defTabSz="820738" fontAlgn="base">
              <a:spcBef>
                <a:spcPct val="20000"/>
              </a:spcBef>
              <a:spcAft>
                <a:spcPct val="0"/>
              </a:spcAft>
              <a:buClr>
                <a:srgbClr val="0038A8"/>
              </a:buClr>
              <a:defRPr/>
            </a:pPr>
            <a:r>
              <a:rPr lang="en-US" sz="1600" b="1" kern="0" dirty="0" smtClean="0">
                <a:solidFill>
                  <a:srgbClr val="000000"/>
                </a:solidFill>
                <a:latin typeface="Arial" pitchFamily="34" charset="0"/>
                <a:cs typeface="Arial" pitchFamily="34" charset="0"/>
              </a:rPr>
              <a:t>Activity</a:t>
            </a:r>
            <a:r>
              <a:rPr lang="en-US" sz="1600" b="1" kern="0" dirty="0" smtClean="0">
                <a:solidFill>
                  <a:srgbClr val="000000"/>
                </a:solidFill>
                <a:latin typeface="Arial" pitchFamily="34" charset="0"/>
                <a:cs typeface="Arial" pitchFamily="34" charset="0"/>
              </a:rPr>
              <a:t>:</a:t>
            </a:r>
          </a:p>
          <a:p>
            <a:pPr marL="688975" indent="-225425" defTabSz="820738" fontAlgn="base">
              <a:spcBef>
                <a:spcPct val="20000"/>
              </a:spcBef>
              <a:spcAft>
                <a:spcPct val="0"/>
              </a:spcAft>
              <a:buClr>
                <a:srgbClr val="0038A8"/>
              </a:buClr>
              <a:buFont typeface="Wingdings" pitchFamily="2" charset="2"/>
              <a:buChar char="§"/>
              <a:defRPr/>
            </a:pPr>
            <a:r>
              <a:rPr lang="en-US" sz="1600" dirty="0" smtClean="0">
                <a:hlinkClick r:id="rId4" action="ppaction://hlinkfile"/>
              </a:rPr>
              <a:t>Using Active Listening Techniques</a:t>
            </a:r>
            <a:r>
              <a:rPr lang="en-US" sz="1400" kern="0" dirty="0" smtClean="0"/>
              <a:t>. </a:t>
            </a:r>
            <a:r>
              <a:rPr lang="en-US" sz="1000" kern="0" dirty="0" smtClean="0">
                <a:solidFill>
                  <a:srgbClr val="000000"/>
                </a:solidFill>
              </a:rPr>
              <a:t>Activity.  Course: Listening Essentials: The Basics of Listening. Search for: comm_28_a01_bs_enus. </a:t>
            </a:r>
            <a:r>
              <a:rPr lang="en-US" sz="1000" dirty="0" err="1" smtClean="0">
                <a:solidFill>
                  <a:srgbClr val="000000"/>
                </a:solidFill>
                <a:cs typeface="Arial" pitchFamily="34" charset="0"/>
              </a:rPr>
              <a:t>Skillport</a:t>
            </a:r>
            <a:r>
              <a:rPr lang="en-US" sz="1000" dirty="0" smtClean="0">
                <a:solidFill>
                  <a:srgbClr val="000000"/>
                </a:solidFill>
                <a:cs typeface="Arial" pitchFamily="34" charset="0"/>
              </a:rPr>
              <a:t>. Web. Accessed March 3, 2014.  </a:t>
            </a:r>
            <a:r>
              <a:rPr lang="en-US" sz="1000" kern="0" dirty="0" smtClean="0"/>
              <a:t>(https://boeing.skillport.com/) </a:t>
            </a:r>
            <a:endParaRPr lang="en-US" sz="1000" kern="0" dirty="0" smtClean="0"/>
          </a:p>
          <a:p>
            <a:pPr marL="688975" indent="-225425" defTabSz="820738" fontAlgn="base">
              <a:spcBef>
                <a:spcPct val="20000"/>
              </a:spcBef>
              <a:spcAft>
                <a:spcPct val="0"/>
              </a:spcAft>
              <a:buClr>
                <a:srgbClr val="0038A8"/>
              </a:buClr>
              <a:defRPr/>
            </a:pPr>
            <a:endParaRPr lang="en-US" sz="1600" b="1" kern="0" dirty="0" smtClean="0"/>
          </a:p>
          <a:p>
            <a:pPr marL="225425" lvl="0" indent="-225425" defTabSz="820738" fontAlgn="base">
              <a:spcBef>
                <a:spcPct val="20000"/>
              </a:spcBef>
              <a:spcAft>
                <a:spcPct val="0"/>
              </a:spcAft>
              <a:buClr>
                <a:srgbClr val="0038A8"/>
              </a:buClr>
              <a:defRPr/>
            </a:pPr>
            <a:endParaRPr lang="en-US" sz="1600" kern="0" dirty="0" smtClean="0">
              <a:solidFill>
                <a:srgbClr val="000000"/>
              </a:solidFill>
            </a:endParaRPr>
          </a:p>
          <a:p>
            <a:pPr marL="225425" lvl="0" indent="-225425" defTabSz="820738" fontAlgn="base">
              <a:spcBef>
                <a:spcPct val="20000"/>
              </a:spcBef>
              <a:spcAft>
                <a:spcPct val="0"/>
              </a:spcAft>
              <a:buClr>
                <a:srgbClr val="0038A8"/>
              </a:buClr>
              <a:defRPr/>
            </a:pPr>
            <a:endParaRPr lang="en-US" sz="1600" kern="0" dirty="0" smtClean="0">
              <a:solidFill>
                <a:srgbClr val="000000"/>
              </a:solidFill>
              <a:latin typeface="Arial" pitchFamily="34" charset="0"/>
              <a:cs typeface="Arial" pitchFamily="34" charset="0"/>
            </a:endParaRPr>
          </a:p>
          <a:p>
            <a:pPr marL="688975" lvl="0" indent="-225425" defTabSz="820738" fontAlgn="base">
              <a:spcBef>
                <a:spcPct val="20000"/>
              </a:spcBef>
              <a:spcAft>
                <a:spcPct val="0"/>
              </a:spcAft>
              <a:buClr>
                <a:schemeClr val="hlink"/>
              </a:buClr>
              <a:defRPr/>
            </a:pP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a:t>
            </a:fld>
            <a:endParaRPr lang="en-US" kern="0" dirty="0">
              <a:solidFill>
                <a:sysClr val="windowText" lastClr="000000"/>
              </a:solidFill>
            </a:endParaRPr>
          </a:p>
        </p:txBody>
      </p:sp>
      <p:sp>
        <p:nvSpPr>
          <p:cNvPr id="6" name="Title 5"/>
          <p:cNvSpPr>
            <a:spLocks noGrp="1"/>
          </p:cNvSpPr>
          <p:nvPr>
            <p:ph type="title"/>
          </p:nvPr>
        </p:nvSpPr>
        <p:spPr/>
        <p:txBody>
          <a:bodyPr/>
          <a:lstStyle/>
          <a:p>
            <a:r>
              <a:rPr lang="en-US" dirty="0" smtClean="0"/>
              <a:t>	Active Listening:  Objectives</a:t>
            </a:r>
            <a:endParaRPr lang="en-US" dirty="0"/>
          </a:p>
        </p:txBody>
      </p:sp>
      <p:sp>
        <p:nvSpPr>
          <p:cNvPr id="3" name="Content Placeholder 2"/>
          <p:cNvSpPr>
            <a:spLocks noGrp="1"/>
          </p:cNvSpPr>
          <p:nvPr>
            <p:ph type="body" sz="quarter" idx="11"/>
          </p:nvPr>
        </p:nvSpPr>
        <p:spPr>
          <a:xfrm>
            <a:off x="142873" y="1325880"/>
            <a:ext cx="8915401" cy="3875257"/>
          </a:xfrm>
        </p:spPr>
        <p:txBody>
          <a:bodyPr lIns="91440" tIns="45720" rIns="91440" bIns="45720">
            <a:noAutofit/>
          </a:bodyPr>
          <a:lstStyle/>
          <a:p>
            <a:pPr marL="342900" indent="-342900">
              <a:spcBef>
                <a:spcPts val="600"/>
              </a:spcBef>
              <a:spcAft>
                <a:spcPts val="0"/>
              </a:spcAft>
              <a:buClrTx/>
              <a:buFont typeface="+mj-lt"/>
              <a:buAutoNum type="arabicParenR"/>
            </a:pPr>
            <a:r>
              <a:rPr lang="en-US" dirty="0" smtClean="0"/>
              <a:t>Explain the importance and benefits</a:t>
            </a:r>
          </a:p>
          <a:p>
            <a:pPr marL="342900" indent="-342900">
              <a:spcBef>
                <a:spcPts val="600"/>
              </a:spcBef>
              <a:spcAft>
                <a:spcPts val="0"/>
              </a:spcAft>
              <a:buClrTx/>
              <a:buFontTx/>
              <a:buAutoNum type="arabicParenR" startAt="2"/>
            </a:pPr>
            <a:r>
              <a:rPr lang="en-US" dirty="0" smtClean="0"/>
              <a:t>Identify and overcome barriers</a:t>
            </a:r>
          </a:p>
          <a:p>
            <a:pPr marL="342900" indent="-342900">
              <a:spcBef>
                <a:spcPts val="600"/>
              </a:spcBef>
              <a:spcAft>
                <a:spcPts val="0"/>
              </a:spcAft>
              <a:buClrTx/>
              <a:buAutoNum type="arabicParenR" startAt="2"/>
            </a:pPr>
            <a:r>
              <a:rPr lang="en-US" dirty="0" smtClean="0"/>
              <a:t>Recognize behaviors and thought patterns that demonstrate key techniques</a:t>
            </a:r>
          </a:p>
          <a:p>
            <a:pPr marL="342900" indent="-342900">
              <a:spcBef>
                <a:spcPts val="600"/>
              </a:spcBef>
              <a:spcAft>
                <a:spcPts val="0"/>
              </a:spcAft>
              <a:buClrTx/>
              <a:buFont typeface="Wingdings" pitchFamily="2" charset="2"/>
              <a:buAutoNum type="arabicParenR" startAt="2"/>
            </a:pPr>
            <a:r>
              <a:rPr lang="en-US" dirty="0" smtClean="0"/>
              <a:t>State when and how to provide appropriate responses</a:t>
            </a:r>
          </a:p>
        </p:txBody>
      </p:sp>
      <p:pic>
        <p:nvPicPr>
          <p:cNvPr id="10" name="Picture 2"/>
          <p:cNvPicPr>
            <a:picLocks noChangeArrowheads="1"/>
          </p:cNvPicPr>
          <p:nvPr/>
        </p:nvPicPr>
        <p:blipFill>
          <a:blip r:embed="rId3" cstate="print"/>
          <a:srcRect/>
          <a:stretch>
            <a:fillRect/>
          </a:stretch>
        </p:blipFill>
        <p:spPr bwMode="auto">
          <a:xfrm>
            <a:off x="6483096" y="4434840"/>
            <a:ext cx="2295144" cy="1691640"/>
          </a:xfrm>
          <a:prstGeom prst="rect">
            <a:avLst/>
          </a:prstGeom>
          <a:noFill/>
          <a:ln w="9525">
            <a:solidFill>
              <a:schemeClr val="accent1"/>
            </a:solidFill>
            <a:miter lim="800000"/>
            <a:headEnd/>
            <a:tailEnd/>
          </a:ln>
          <a:effectLst>
            <a:outerShdw blurRad="508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7</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Defining Active Listening</a:t>
            </a:r>
            <a:br>
              <a:rPr lang="en-US" dirty="0" smtClean="0"/>
            </a:b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1:  Defining Active Listening</a:t>
            </a:r>
          </a:p>
        </p:txBody>
      </p:sp>
      <p:sp>
        <p:nvSpPr>
          <p:cNvPr id="6" name="Title 1"/>
          <p:cNvSpPr txBox="1">
            <a:spLocks/>
          </p:cNvSpPr>
          <p:nvPr/>
        </p:nvSpPr>
        <p:spPr>
          <a:xfrm>
            <a:off x="0" y="3813048"/>
            <a:ext cx="9144000" cy="1063752"/>
          </a:xfrm>
          <a:prstGeom prst="rect">
            <a:avLst/>
          </a:prstGeom>
        </p:spPr>
        <p:txBody>
          <a:bodyPr vert="horz" lIns="91440" tIns="45720" rIns="91440" bIns="45720" rtlCol="0" anchor="t">
            <a:noAutofit/>
          </a:bodyPr>
          <a:lstStyle/>
          <a:p>
            <a:pPr marL="2743200" marR="0" lvl="0" indent="-452438" defTabSz="914400" rtl="0" eaLnBrk="1" fontAlgn="auto" latinLnBrk="0" hangingPunct="1">
              <a:lnSpc>
                <a:spcPct val="100000"/>
              </a:lnSpc>
              <a:spcBef>
                <a:spcPct val="0"/>
              </a:spcBef>
              <a:spcAft>
                <a:spcPts val="0"/>
              </a:spcAft>
              <a:buClrTx/>
              <a:buSzTx/>
              <a:tabLst/>
              <a:defRPr/>
            </a:pPr>
            <a:endParaRPr lang="en-US" sz="2800" dirty="0" smtClean="0">
              <a:effectLst>
                <a:outerShdw blurRad="38100" dist="38100" dir="2700000" algn="tl">
                  <a:srgbClr val="000000">
                    <a:alpha val="43137"/>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8</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Defining Active Listening:  Discussion</a:t>
            </a:r>
            <a:endParaRPr lang="en-US" dirty="0"/>
          </a:p>
        </p:txBody>
      </p:sp>
      <p:sp>
        <p:nvSpPr>
          <p:cNvPr id="5" name="TextBox 4"/>
          <p:cNvSpPr txBox="1"/>
          <p:nvPr/>
        </p:nvSpPr>
        <p:spPr>
          <a:xfrm>
            <a:off x="228600" y="1325880"/>
            <a:ext cx="8686800" cy="1738938"/>
          </a:xfrm>
          <a:prstGeom prst="rect">
            <a:avLst/>
          </a:prstGeom>
          <a:noFill/>
        </p:spPr>
        <p:txBody>
          <a:bodyPr wrap="square" rtlCol="0">
            <a:spAutoFit/>
          </a:bodyPr>
          <a:lstStyle/>
          <a:p>
            <a:pPr marL="233363" indent="-233363">
              <a:spcAft>
                <a:spcPts val="600"/>
              </a:spcAft>
            </a:pPr>
            <a:r>
              <a:rPr lang="en-US" sz="2000" b="1" dirty="0" smtClean="0"/>
              <a:t>Discussion points:</a:t>
            </a:r>
          </a:p>
          <a:p>
            <a:pPr marL="690563" lvl="1" indent="-233363">
              <a:spcAft>
                <a:spcPts val="600"/>
              </a:spcAft>
              <a:buClr>
                <a:srgbClr val="0038A8"/>
              </a:buClr>
              <a:buFont typeface="Wingdings" pitchFamily="2" charset="2"/>
              <a:buChar char="§"/>
            </a:pPr>
            <a:r>
              <a:rPr lang="en-US" dirty="0" smtClean="0"/>
              <a:t>How do you define Active Listening?</a:t>
            </a:r>
          </a:p>
          <a:p>
            <a:pPr marL="690563" lvl="1" indent="-233363">
              <a:spcAft>
                <a:spcPts val="600"/>
              </a:spcAft>
              <a:buClr>
                <a:srgbClr val="0038A8"/>
              </a:buClr>
              <a:buFont typeface="Wingdings" pitchFamily="2" charset="2"/>
              <a:buChar char="§"/>
            </a:pPr>
            <a:r>
              <a:rPr lang="en-US" dirty="0" smtClean="0"/>
              <a:t>Why is Active Listening important?</a:t>
            </a:r>
          </a:p>
          <a:p>
            <a:pPr marL="690563" lvl="1" indent="-233363">
              <a:spcAft>
                <a:spcPts val="600"/>
              </a:spcAft>
              <a:buClr>
                <a:srgbClr val="0038A8"/>
              </a:buClr>
              <a:buFont typeface="Wingdings" pitchFamily="2" charset="2"/>
              <a:buChar char="§"/>
            </a:pPr>
            <a:r>
              <a:rPr lang="en-US" dirty="0" smtClean="0"/>
              <a:t>Recall a situation where you listened effectively. How was it different than other conversations?</a:t>
            </a:r>
          </a:p>
        </p:txBody>
      </p:sp>
      <p:pic>
        <p:nvPicPr>
          <p:cNvPr id="1026" name="Picture 2"/>
          <p:cNvPicPr>
            <a:picLocks noChangeArrowheads="1"/>
          </p:cNvPicPr>
          <p:nvPr/>
        </p:nvPicPr>
        <p:blipFill>
          <a:blip r:embed="rId3" cstate="print"/>
          <a:srcRect/>
          <a:stretch>
            <a:fillRect/>
          </a:stretch>
        </p:blipFill>
        <p:spPr bwMode="auto">
          <a:xfrm>
            <a:off x="6483096" y="4434840"/>
            <a:ext cx="2295144" cy="1691640"/>
          </a:xfrm>
          <a:prstGeom prst="rect">
            <a:avLst/>
          </a:prstGeom>
          <a:noFill/>
          <a:ln w="9525">
            <a:solidFill>
              <a:schemeClr val="bg1">
                <a:lumMod val="75000"/>
              </a:schemeClr>
            </a:solidFill>
            <a:miter lim="800000"/>
            <a:headEnd/>
            <a:tailEnd/>
          </a:ln>
          <a:effectLst>
            <a:outerShdw blurRad="1016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95076"/>
            <a:ext cx="9144000" cy="447675"/>
          </a:xfrm>
        </p:spPr>
        <p:txBody>
          <a:bodyPr anchor="t" anchorCtr="0"/>
          <a:lstStyle/>
          <a:p>
            <a:r>
              <a:rPr lang="en-US" sz="2400" dirty="0" smtClean="0"/>
              <a:t>	Defining Active Listening:  Formal Definition</a:t>
            </a:r>
            <a:endParaRPr lang="en-US" sz="2400" dirty="0"/>
          </a:p>
        </p:txBody>
      </p:sp>
      <p:sp>
        <p:nvSpPr>
          <p:cNvPr id="3" name="Content Placeholder 2"/>
          <p:cNvSpPr>
            <a:spLocks noGrp="1"/>
          </p:cNvSpPr>
          <p:nvPr>
            <p:ph idx="4294967295"/>
          </p:nvPr>
        </p:nvSpPr>
        <p:spPr>
          <a:xfrm>
            <a:off x="228600" y="1649413"/>
            <a:ext cx="8477250" cy="1246187"/>
          </a:xfrm>
          <a:ln w="19050">
            <a:noFill/>
          </a:ln>
        </p:spPr>
        <p:txBody>
          <a:bodyPr lIns="91440" tIns="45720" rIns="91440" bIns="45720">
            <a:noAutofit/>
          </a:bodyPr>
          <a:lstStyle/>
          <a:p>
            <a:pPr marL="346075" lvl="2" indent="-227013"/>
            <a:r>
              <a:rPr lang="en-US" dirty="0" smtClean="0"/>
              <a:t>“To hear something with thoughtful attention:  give consideration”</a:t>
            </a:r>
            <a:r>
              <a:rPr lang="en-US" baseline="50000" dirty="0" smtClean="0"/>
              <a:t>1</a:t>
            </a:r>
            <a:endParaRPr lang="en-US" baseline="30000" dirty="0" smtClean="0"/>
          </a:p>
          <a:p>
            <a:pPr marL="346075" lvl="2" indent="-227013"/>
            <a:r>
              <a:rPr lang="en-US" dirty="0" smtClean="0"/>
              <a:t>“The act of mindfully hearing and attempting to comprehend the meaning of words spoken by another in a conversation or speech…”</a:t>
            </a:r>
            <a:r>
              <a:rPr lang="en-US" baseline="30000" dirty="0" smtClean="0"/>
              <a:t>2</a:t>
            </a:r>
          </a:p>
        </p:txBody>
      </p:sp>
      <p:sp>
        <p:nvSpPr>
          <p:cNvPr id="6" name="TextBox 5"/>
          <p:cNvSpPr txBox="1"/>
          <p:nvPr/>
        </p:nvSpPr>
        <p:spPr>
          <a:xfrm>
            <a:off x="237744" y="6309360"/>
            <a:ext cx="6199133" cy="307777"/>
          </a:xfrm>
          <a:prstGeom prst="rect">
            <a:avLst/>
          </a:prstGeom>
          <a:noFill/>
        </p:spPr>
        <p:txBody>
          <a:bodyPr wrap="none" rtlCol="0">
            <a:spAutoFit/>
          </a:bodyPr>
          <a:lstStyle/>
          <a:p>
            <a:r>
              <a:rPr lang="en-US" sz="600" baseline="50000" dirty="0" smtClean="0"/>
              <a:t>1</a:t>
            </a:r>
            <a:r>
              <a:rPr lang="en-US" sz="700" dirty="0" smtClean="0"/>
              <a:t>”Active Listening.” Def. 2. </a:t>
            </a:r>
            <a:r>
              <a:rPr lang="en-US" sz="700" i="1" dirty="0" smtClean="0"/>
              <a:t>Merriam-Webster</a:t>
            </a:r>
            <a:r>
              <a:rPr lang="en-US" sz="700" dirty="0" smtClean="0"/>
              <a:t>, (</a:t>
            </a:r>
            <a:r>
              <a:rPr lang="en-US" sz="700" dirty="0" err="1" smtClean="0"/>
              <a:t>n.d</a:t>
            </a:r>
            <a:r>
              <a:rPr lang="en-US" sz="700" dirty="0" smtClean="0"/>
              <a:t>.) Web. February 21, 2014. (</a:t>
            </a:r>
            <a:r>
              <a:rPr lang="en-US" sz="700" dirty="0" smtClean="0">
                <a:hlinkClick r:id="rId3"/>
              </a:rPr>
              <a:t>www.merriam-webster.com/dictionary/listening</a:t>
            </a:r>
            <a:r>
              <a:rPr lang="en-US" sz="700" dirty="0" smtClean="0"/>
              <a:t>)</a:t>
            </a:r>
          </a:p>
          <a:p>
            <a:r>
              <a:rPr lang="en-US" sz="600" baseline="50000" dirty="0" smtClean="0"/>
              <a:t>2</a:t>
            </a:r>
            <a:r>
              <a:rPr lang="en-US" sz="700" dirty="0" smtClean="0"/>
              <a:t>”Active Listening”. Def. </a:t>
            </a:r>
            <a:r>
              <a:rPr lang="en-US" sz="700" i="1" dirty="0" smtClean="0"/>
              <a:t>BusinessDictionary.com,</a:t>
            </a:r>
            <a:r>
              <a:rPr lang="en-US" sz="700" dirty="0" smtClean="0"/>
              <a:t> (</a:t>
            </a:r>
            <a:r>
              <a:rPr lang="en-US" sz="700" dirty="0" err="1" smtClean="0"/>
              <a:t>n.d</a:t>
            </a:r>
            <a:r>
              <a:rPr lang="en-US" sz="700" dirty="0" smtClean="0"/>
              <a:t>.) Web. February 21, 2014. (</a:t>
            </a:r>
            <a:r>
              <a:rPr lang="en-US" sz="700" dirty="0" smtClean="0">
                <a:hlinkClick r:id="rId4"/>
              </a:rPr>
              <a:t>http://www.businessdictionary.com/definition/active-listening.html</a:t>
            </a:r>
            <a:r>
              <a:rPr lang="en-US" sz="700" dirty="0" smtClean="0"/>
              <a:t>)</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9</a:t>
            </a:fld>
            <a:endParaRPr lang="en-US" kern="0">
              <a:solidFill>
                <a:sysClr val="windowText" lastClr="000000"/>
              </a:solidFill>
            </a:endParaRPr>
          </a:p>
        </p:txBody>
      </p:sp>
      <p:pic>
        <p:nvPicPr>
          <p:cNvPr id="1034" name="Picture 10" descr="C:\Users\vgk3148\AppData\Local\Microsoft\Windows\Temporary Internet Files\Content.IE5\0LJZYK3W\MP900422122[1].jpg"/>
          <p:cNvPicPr>
            <a:picLocks noChangeArrowheads="1"/>
          </p:cNvPicPr>
          <p:nvPr/>
        </p:nvPicPr>
        <p:blipFill>
          <a:blip r:embed="rId5" cstate="print"/>
          <a:srcRect/>
          <a:stretch>
            <a:fillRect/>
          </a:stretch>
        </p:blipFill>
        <p:spPr bwMode="auto">
          <a:xfrm>
            <a:off x="5292301" y="3876675"/>
            <a:ext cx="2295144" cy="1691640"/>
          </a:xfrm>
          <a:prstGeom prst="rect">
            <a:avLst/>
          </a:prstGeom>
          <a:noFill/>
          <a:ln>
            <a:solidFill>
              <a:schemeClr val="bg1">
                <a:lumMod val="65000"/>
              </a:schemeClr>
            </a:solidFill>
          </a:ln>
          <a:effectLst>
            <a:outerShdw blurRad="50800" dist="38100" dir="18900000" algn="bl" rotWithShape="0">
              <a:prstClr val="black">
                <a:alpha val="40000"/>
              </a:prstClr>
            </a:outerShdw>
          </a:effectLst>
        </p:spPr>
      </p:pic>
      <p:pic>
        <p:nvPicPr>
          <p:cNvPr id="1027" name="Picture 3"/>
          <p:cNvPicPr>
            <a:picLocks noChangeArrowheads="1"/>
          </p:cNvPicPr>
          <p:nvPr/>
        </p:nvPicPr>
        <p:blipFill>
          <a:blip r:embed="rId6" cstate="print"/>
          <a:srcRect l="2294" t="1639" b="2186"/>
          <a:stretch>
            <a:fillRect/>
          </a:stretch>
        </p:blipFill>
        <p:spPr bwMode="auto">
          <a:xfrm>
            <a:off x="1314450" y="3876675"/>
            <a:ext cx="2295144" cy="1691640"/>
          </a:xfrm>
          <a:prstGeom prst="rect">
            <a:avLst/>
          </a:prstGeom>
          <a:noFill/>
          <a:ln w="9525">
            <a:solidFill>
              <a:schemeClr val="accent1"/>
            </a:solidFill>
            <a:miter lim="800000"/>
            <a:headEnd/>
            <a:tailEnd/>
          </a:ln>
          <a:effectLst>
            <a:outerShdw blurRad="50800" dist="38100" dir="18900000" algn="b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66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TL_format</Template>
  <TotalTime>41510</TotalTime>
  <Words>13078</Words>
  <Application>Microsoft Office PowerPoint</Application>
  <PresentationFormat>On-screen Show (4:3)</PresentationFormat>
  <Paragraphs>1396</Paragraphs>
  <Slides>58</Slides>
  <Notes>54</Notes>
  <HiddenSlides>5</HiddenSlides>
  <MMClips>0</MMClips>
  <ScaleCrop>false</ScaleCrop>
  <HeadingPairs>
    <vt:vector size="6" baseType="variant">
      <vt:variant>
        <vt:lpstr>Theme</vt:lpstr>
      </vt:variant>
      <vt:variant>
        <vt:i4>6</vt:i4>
      </vt:variant>
      <vt:variant>
        <vt:lpstr>Slide Titles</vt:lpstr>
      </vt:variant>
      <vt:variant>
        <vt:i4>58</vt:i4>
      </vt:variant>
      <vt:variant>
        <vt:lpstr>Custom Shows</vt:lpstr>
      </vt:variant>
      <vt:variant>
        <vt:i4>8</vt:i4>
      </vt:variant>
    </vt:vector>
  </HeadingPairs>
  <TitlesOfParts>
    <vt:vector size="72" baseType="lpstr">
      <vt:lpstr>blank</vt:lpstr>
      <vt:lpstr>BOD</vt:lpstr>
      <vt:lpstr>2_Custom Design</vt:lpstr>
      <vt:lpstr>3_Custom Design</vt:lpstr>
      <vt:lpstr>1_BOD</vt:lpstr>
      <vt:lpstr>2_BOD</vt:lpstr>
      <vt:lpstr>Transformational Leadership – 101</vt:lpstr>
      <vt:lpstr> Active Listening</vt:lpstr>
      <vt:lpstr> Active Listening:  Instructor Led Agenda</vt:lpstr>
      <vt:lpstr> Active Listening:  Leader Led Agenda</vt:lpstr>
      <vt:lpstr> Active Listening:  Objectives </vt:lpstr>
      <vt:lpstr> Active Listening:  Objectives</vt:lpstr>
      <vt:lpstr> Defining Active Listening </vt:lpstr>
      <vt:lpstr> Defining Active Listening:  Discussion</vt:lpstr>
      <vt:lpstr> Defining Active Listening:  Formal Definition</vt:lpstr>
      <vt:lpstr> Defining Active Listening:  Informal Definition </vt:lpstr>
      <vt:lpstr> Defining Active Listening:  Benefits</vt:lpstr>
      <vt:lpstr> Defining Active Listening:  Exercise</vt:lpstr>
      <vt:lpstr> Active Listening Foundation </vt:lpstr>
      <vt:lpstr> Active Listening Foundation:  Discussion </vt:lpstr>
      <vt:lpstr> Active Listening Foundation:  Hearing vs. Listening</vt:lpstr>
      <vt:lpstr> Active Listening Foundation:  Hearing vs. Listening</vt:lpstr>
      <vt:lpstr> Active Listening Foundation:  Body Language </vt:lpstr>
      <vt:lpstr> Active Listening Foundation:  Spectrum of Listening</vt:lpstr>
      <vt:lpstr> Active Listening Foundation:  Five Listening Types </vt:lpstr>
      <vt:lpstr> Active Listening Foundation:  Video</vt:lpstr>
      <vt:lpstr> Active Listening Foundation:  What did You Learn? </vt:lpstr>
      <vt:lpstr>Slide 22</vt:lpstr>
      <vt:lpstr>Slide 23</vt:lpstr>
      <vt:lpstr> Active Listening Challenges </vt:lpstr>
      <vt:lpstr> Active Listening Challenges:  Discussion  </vt:lpstr>
      <vt:lpstr> Active Listening Challenges:  Barriers</vt:lpstr>
      <vt:lpstr> Active Listening Challenges:  Overcoming Barriers</vt:lpstr>
      <vt:lpstr> Active Listening Challenges:  Video</vt:lpstr>
      <vt:lpstr> Active Listening Challenges:  What did You Learn? </vt:lpstr>
      <vt:lpstr>Slide 30</vt:lpstr>
      <vt:lpstr>Slide 31</vt:lpstr>
      <vt:lpstr>Slide 32</vt:lpstr>
      <vt:lpstr>Slide 33</vt:lpstr>
      <vt:lpstr> Active Listening Techniques</vt:lpstr>
      <vt:lpstr> Active Listening Techniques:  Activity</vt:lpstr>
      <vt:lpstr> Active Listening Techniques:  What did You Learn? </vt:lpstr>
      <vt:lpstr>Slide 37</vt:lpstr>
      <vt:lpstr>Slide 38</vt:lpstr>
      <vt:lpstr>Slide 39</vt:lpstr>
      <vt:lpstr> Case Studies</vt:lpstr>
      <vt:lpstr> Case Studies:  Case Study A</vt:lpstr>
      <vt:lpstr> Case Studies:  Case Study A Question 1</vt:lpstr>
      <vt:lpstr> Case Studies:  Case Study A Question 2</vt:lpstr>
      <vt:lpstr> Case Studies:  Case Study B</vt:lpstr>
      <vt:lpstr> Case Studies:  Case Study B Question 1</vt:lpstr>
      <vt:lpstr> Case Studies:  Case Study B Question 2</vt:lpstr>
      <vt:lpstr> Case Studies:  Case Study C</vt:lpstr>
      <vt:lpstr> Case Studies:  Case Study C Question 1</vt:lpstr>
      <vt:lpstr> Case Studies:  Case Study C Question 2</vt:lpstr>
      <vt:lpstr> Case Studies:  Case Study C Question 3</vt:lpstr>
      <vt:lpstr> Review</vt:lpstr>
      <vt:lpstr> Active Listening:  Objectives</vt:lpstr>
      <vt:lpstr> References</vt:lpstr>
      <vt:lpstr> Defining Active Listening:  References</vt:lpstr>
      <vt:lpstr> Active Listening Foundation:  References</vt:lpstr>
      <vt:lpstr> Active Listening Challenges:  References</vt:lpstr>
      <vt:lpstr> Active Listening Techniques:  References</vt:lpstr>
      <vt:lpstr>Slide 58</vt:lpstr>
      <vt:lpstr>Instructor Led</vt:lpstr>
      <vt:lpstr>Leader Led</vt:lpstr>
      <vt:lpstr>Session 1</vt:lpstr>
      <vt:lpstr>Session 2</vt:lpstr>
      <vt:lpstr>Session 3</vt:lpstr>
      <vt:lpstr>Session 4</vt:lpstr>
      <vt:lpstr>Session 5</vt:lpstr>
      <vt:lpstr>Session 6</vt:lpstr>
    </vt:vector>
  </TitlesOfParts>
  <Company>The Boeing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  We can rebuild it</dc:title>
  <dc:creator>cav0710</dc:creator>
  <cp:lastModifiedBy>xgew1409</cp:lastModifiedBy>
  <cp:revision>3371</cp:revision>
  <dcterms:created xsi:type="dcterms:W3CDTF">2013-05-07T14:58:48Z</dcterms:created>
  <dcterms:modified xsi:type="dcterms:W3CDTF">2016-04-06T20:13:18Z</dcterms:modified>
</cp:coreProperties>
</file>